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italic.fntdata"/><Relationship Id="rId16" Type="http://schemas.openxmlformats.org/officeDocument/2006/relationships/slide" Target="slides/slide11.xml"/><Relationship Id="rId38" Type="http://schemas.openxmlformats.org/officeDocument/2006/relationships/font" Target="fonts/Raleway-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24716e6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24716e6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3384d5b8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3384d5b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2bf01cf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2bf01cf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19d1ab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19d1ab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3384d5b8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3384d5b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23b02c0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23b02c0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c69bff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c69bff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23b02c09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23b02c09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2bf01d3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2bf01d3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c69bff8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c69bff8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c64dd2b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c64dd2b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2bf01d39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2bf01d39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2bf01d39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2bf01d39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c69bff8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c69bff8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2bf01d3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2bf01d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2bf01d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a2bf01d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a2bf01d3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a2bf01d3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2bf01d3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2bf01d3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3384d5b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3384d5b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2bf01d39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a2bf01d39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2bf01d391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2bf01d391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3384d5b86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3384d5b86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2bf01d391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2bf01d391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2bf01d391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a2bf01d391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c64dd2b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c64dd2b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bf01cf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bf01cf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bf01cf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2bf01cf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2bf01cf6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2bf01cf6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2bf01cf6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2bf01cf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c64dd2b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c64dd2b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5.gif"/><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IFzMrwMkkaPDsflpWmqVUpf2pwvzBJ8F/view" TargetMode="Externa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ENIGMA 551 </a:t>
            </a:r>
            <a:endParaRPr/>
          </a:p>
        </p:txBody>
      </p:sp>
      <p:sp>
        <p:nvSpPr>
          <p:cNvPr id="87" name="Google Shape;87;p13"/>
          <p:cNvSpPr txBox="1"/>
          <p:nvPr>
            <p:ph idx="1" type="subTitle"/>
          </p:nvPr>
        </p:nvSpPr>
        <p:spPr>
          <a:xfrm>
            <a:off x="311700" y="2834125"/>
            <a:ext cx="8520600" cy="1150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4623"/>
              <a:t>WDK </a:t>
            </a:r>
            <a:endParaRPr sz="4623"/>
          </a:p>
          <a:p>
            <a:pPr indent="0" lvl="0" marL="0" rtl="0" algn="l">
              <a:spcBef>
                <a:spcPts val="0"/>
              </a:spcBef>
              <a:spcAft>
                <a:spcPts val="0"/>
              </a:spcAft>
              <a:buNone/>
            </a:pPr>
            <a:r>
              <a:t/>
            </a:r>
            <a:endParaRPr sz="4623"/>
          </a:p>
          <a:p>
            <a:pPr indent="0" lvl="0" marL="0" rtl="0" algn="l">
              <a:spcBef>
                <a:spcPts val="0"/>
              </a:spcBef>
              <a:spcAft>
                <a:spcPts val="0"/>
              </a:spcAft>
              <a:buNone/>
            </a:pPr>
            <a:r>
              <a:rPr lang="en" sz="4623"/>
              <a:t>Evan Lang, Long Chen</a:t>
            </a:r>
            <a:r>
              <a:rPr lang="en" sz="4623"/>
              <a:t>, Mayra Teixeira</a:t>
            </a:r>
            <a:r>
              <a:rPr lang="en" sz="4623"/>
              <a:t>, Shizhe Yang</a:t>
            </a:r>
            <a:endParaRPr sz="4623"/>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39775" y="1318650"/>
            <a:ext cx="792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 </a:t>
            </a:r>
            <a:r>
              <a:rPr lang="en"/>
              <a:t>Mem Limit</a:t>
            </a:r>
            <a:endParaRPr/>
          </a:p>
        </p:txBody>
      </p:sp>
      <p:sp>
        <p:nvSpPr>
          <p:cNvPr id="166" name="Google Shape;166;p22"/>
          <p:cNvSpPr txBox="1"/>
          <p:nvPr>
            <p:ph idx="1" type="body"/>
          </p:nvPr>
        </p:nvSpPr>
        <p:spPr>
          <a:xfrm>
            <a:off x="41825" y="2086725"/>
            <a:ext cx="3018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Resource limitation on RAM</a:t>
            </a:r>
            <a:endParaRPr/>
          </a:p>
          <a:p>
            <a:pPr indent="-311150" lvl="0" marL="457200" rtl="0" algn="l">
              <a:spcBef>
                <a:spcPts val="0"/>
              </a:spcBef>
              <a:spcAft>
                <a:spcPts val="0"/>
              </a:spcAft>
              <a:buSzPts val="1300"/>
              <a:buChar char="-"/>
            </a:pPr>
            <a:r>
              <a:rPr lang="en"/>
              <a:t>Pixel downscale mapping </a:t>
            </a:r>
            <a:r>
              <a:rPr b="1" lang="en" sz="1500"/>
              <a:t>  </a:t>
            </a:r>
            <a:r>
              <a:rPr b="1" lang="en" sz="1500"/>
              <a:t>— </a:t>
            </a:r>
            <a:r>
              <a:rPr b="1" lang="en" sz="1500"/>
              <a:t>—&gt;</a:t>
            </a:r>
            <a:endParaRPr b="1" sz="1500"/>
          </a:p>
          <a:p>
            <a:pPr indent="-311150" lvl="0" marL="457200" rtl="0" algn="l">
              <a:spcBef>
                <a:spcPts val="0"/>
              </a:spcBef>
              <a:spcAft>
                <a:spcPts val="0"/>
              </a:spcAft>
              <a:buSzPts val="1300"/>
              <a:buChar char="-"/>
            </a:pPr>
            <a:r>
              <a:rPr lang="en"/>
              <a:t>Mem array 160 x 120</a:t>
            </a:r>
            <a:endParaRPr/>
          </a:p>
          <a:p>
            <a:pPr indent="-311150" lvl="0" marL="457200" rtl="0" algn="l">
              <a:spcBef>
                <a:spcPts val="0"/>
              </a:spcBef>
              <a:spcAft>
                <a:spcPts val="0"/>
              </a:spcAft>
              <a:buSzPts val="1300"/>
              <a:buChar char="-"/>
            </a:pPr>
            <a:r>
              <a:rPr lang="en"/>
              <a:t>Upscale to 640 x 480 on screen</a:t>
            </a:r>
            <a:endParaRPr/>
          </a:p>
          <a:p>
            <a:pPr indent="0" lvl="0" marL="0" rtl="0" algn="l">
              <a:spcBef>
                <a:spcPts val="1200"/>
              </a:spcBef>
              <a:spcAft>
                <a:spcPts val="1200"/>
              </a:spcAft>
              <a:buNone/>
            </a:pPr>
            <a:r>
              <a:t/>
            </a:r>
            <a:endParaRPr/>
          </a:p>
        </p:txBody>
      </p:sp>
      <p:pic>
        <p:nvPicPr>
          <p:cNvPr id="167" name="Google Shape;167;p22"/>
          <p:cNvPicPr preferRelativeResize="0"/>
          <p:nvPr/>
        </p:nvPicPr>
        <p:blipFill>
          <a:blip r:embed="rId3">
            <a:alphaModFix/>
          </a:blip>
          <a:stretch>
            <a:fillRect/>
          </a:stretch>
        </p:blipFill>
        <p:spPr>
          <a:xfrm>
            <a:off x="3387723" y="1318648"/>
            <a:ext cx="5309550" cy="3244300"/>
          </a:xfrm>
          <a:prstGeom prst="rect">
            <a:avLst/>
          </a:prstGeom>
          <a:noFill/>
          <a:ln>
            <a:noFill/>
          </a:ln>
        </p:spPr>
      </p:pic>
      <p:pic>
        <p:nvPicPr>
          <p:cNvPr id="168" name="Google Shape;168;p22"/>
          <p:cNvPicPr preferRelativeResize="0"/>
          <p:nvPr/>
        </p:nvPicPr>
        <p:blipFill>
          <a:blip r:embed="rId4">
            <a:alphaModFix/>
          </a:blip>
          <a:stretch>
            <a:fillRect/>
          </a:stretch>
        </p:blipFill>
        <p:spPr>
          <a:xfrm>
            <a:off x="3421150" y="977925"/>
            <a:ext cx="5276124" cy="3787050"/>
          </a:xfrm>
          <a:prstGeom prst="rect">
            <a:avLst/>
          </a:prstGeom>
          <a:noFill/>
          <a:ln>
            <a:noFill/>
          </a:ln>
        </p:spPr>
      </p:pic>
      <p:pic>
        <p:nvPicPr>
          <p:cNvPr id="169" name="Google Shape;169;p22"/>
          <p:cNvPicPr preferRelativeResize="0"/>
          <p:nvPr/>
        </p:nvPicPr>
        <p:blipFill>
          <a:blip r:embed="rId5">
            <a:alphaModFix/>
          </a:blip>
          <a:stretch>
            <a:fillRect/>
          </a:stretch>
        </p:blipFill>
        <p:spPr>
          <a:xfrm>
            <a:off x="3205948" y="972860"/>
            <a:ext cx="5491325" cy="3935875"/>
          </a:xfrm>
          <a:prstGeom prst="rect">
            <a:avLst/>
          </a:prstGeom>
          <a:noFill/>
          <a:ln>
            <a:noFill/>
          </a:ln>
        </p:spPr>
      </p:pic>
      <p:sp>
        <p:nvSpPr>
          <p:cNvPr id="170" name="Google Shape;170;p22"/>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3">
            <a:alphaModFix/>
          </a:blip>
          <a:stretch>
            <a:fillRect/>
          </a:stretch>
        </p:blipFill>
        <p:spPr>
          <a:xfrm>
            <a:off x="2641325" y="1372328"/>
            <a:ext cx="6286474" cy="3232273"/>
          </a:xfrm>
          <a:prstGeom prst="rect">
            <a:avLst/>
          </a:prstGeom>
          <a:noFill/>
          <a:ln>
            <a:noFill/>
          </a:ln>
        </p:spPr>
      </p:pic>
      <p:sp>
        <p:nvSpPr>
          <p:cNvPr id="176" name="Google Shape;176;p23"/>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a:t>
            </a:r>
            <a:endParaRPr/>
          </a:p>
        </p:txBody>
      </p:sp>
      <p:pic>
        <p:nvPicPr>
          <p:cNvPr id="177" name="Google Shape;177;p23"/>
          <p:cNvPicPr preferRelativeResize="0"/>
          <p:nvPr/>
        </p:nvPicPr>
        <p:blipFill>
          <a:blip r:embed="rId4">
            <a:alphaModFix/>
          </a:blip>
          <a:stretch>
            <a:fillRect/>
          </a:stretch>
        </p:blipFill>
        <p:spPr>
          <a:xfrm>
            <a:off x="369375" y="3376700"/>
            <a:ext cx="2436601" cy="974650"/>
          </a:xfrm>
          <a:prstGeom prst="rect">
            <a:avLst/>
          </a:prstGeom>
          <a:noFill/>
          <a:ln>
            <a:noFill/>
          </a:ln>
        </p:spPr>
      </p:pic>
      <p:sp>
        <p:nvSpPr>
          <p:cNvPr id="178" name="Google Shape;178;p23"/>
          <p:cNvSpPr txBox="1"/>
          <p:nvPr/>
        </p:nvSpPr>
        <p:spPr>
          <a:xfrm>
            <a:off x="57500" y="1643950"/>
            <a:ext cx="2250300" cy="1677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Generate Sync Pluses</a:t>
            </a:r>
            <a:endParaRPr sz="1300">
              <a:solidFill>
                <a:schemeClr val="accent1"/>
              </a:solidFill>
              <a:latin typeface="Lato"/>
              <a:ea typeface="Lato"/>
              <a:cs typeface="Lato"/>
              <a:sym typeface="Lato"/>
            </a:endParaRPr>
          </a:p>
        </p:txBody>
      </p:sp>
      <p:sp>
        <p:nvSpPr>
          <p:cNvPr id="179" name="Google Shape;179;p23"/>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a:t>
            </a:r>
            <a:endParaRPr/>
          </a:p>
        </p:txBody>
      </p:sp>
      <p:sp>
        <p:nvSpPr>
          <p:cNvPr id="185" name="Google Shape;185;p24"/>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
        <p:nvSpPr>
          <p:cNvPr id="186" name="Google Shape;186;p24"/>
          <p:cNvSpPr txBox="1"/>
          <p:nvPr/>
        </p:nvSpPr>
        <p:spPr>
          <a:xfrm>
            <a:off x="182950" y="1651775"/>
            <a:ext cx="41478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16 to 1 down scale</a:t>
            </a:r>
            <a:endParaRPr sz="1300">
              <a:solidFill>
                <a:schemeClr val="accent1"/>
              </a:solidFill>
              <a:latin typeface="Lato"/>
              <a:ea typeface="Lato"/>
              <a:cs typeface="Lato"/>
              <a:sym typeface="Lato"/>
            </a:endParaRPr>
          </a:p>
          <a:p>
            <a:pPr indent="457200" lvl="0" marL="0" rtl="0" algn="l">
              <a:spcBef>
                <a:spcPts val="0"/>
              </a:spcBef>
              <a:spcAft>
                <a:spcPts val="0"/>
              </a:spcAft>
              <a:buNone/>
            </a:pPr>
            <a:r>
              <a:rPr lang="en" sz="1300">
                <a:solidFill>
                  <a:schemeClr val="accent1"/>
                </a:solidFill>
                <a:latin typeface="Lato"/>
                <a:ea typeface="Lato"/>
                <a:cs typeface="Lato"/>
                <a:sym typeface="Lato"/>
              </a:rPr>
              <a:t>Based on Horizontal and Vertical counter</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Get macroblock address (mapping to RAM)</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Image Projection</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RGB 4:4:4 	0000_1111_0000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Mapping to VGA resistor net</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 	0~0.714V Analog output</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Generate 16 voltages steps at pin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Stored and to be modified in RAM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pic>
        <p:nvPicPr>
          <p:cNvPr id="187" name="Google Shape;187;p24"/>
          <p:cNvPicPr preferRelativeResize="0"/>
          <p:nvPr/>
        </p:nvPicPr>
        <p:blipFill>
          <a:blip r:embed="rId3">
            <a:alphaModFix/>
          </a:blip>
          <a:stretch>
            <a:fillRect/>
          </a:stretch>
        </p:blipFill>
        <p:spPr>
          <a:xfrm>
            <a:off x="4330750" y="779925"/>
            <a:ext cx="3928126" cy="2095450"/>
          </a:xfrm>
          <a:prstGeom prst="rect">
            <a:avLst/>
          </a:prstGeom>
          <a:noFill/>
          <a:ln>
            <a:noFill/>
          </a:ln>
        </p:spPr>
      </p:pic>
      <p:pic>
        <p:nvPicPr>
          <p:cNvPr id="188" name="Google Shape;188;p24"/>
          <p:cNvPicPr preferRelativeResize="0"/>
          <p:nvPr/>
        </p:nvPicPr>
        <p:blipFill>
          <a:blip r:embed="rId4">
            <a:alphaModFix/>
          </a:blip>
          <a:stretch>
            <a:fillRect/>
          </a:stretch>
        </p:blipFill>
        <p:spPr>
          <a:xfrm>
            <a:off x="4330750" y="2875381"/>
            <a:ext cx="4797700" cy="451500"/>
          </a:xfrm>
          <a:prstGeom prst="rect">
            <a:avLst/>
          </a:prstGeom>
          <a:noFill/>
          <a:ln>
            <a:noFill/>
          </a:ln>
        </p:spPr>
      </p:pic>
      <p:pic>
        <p:nvPicPr>
          <p:cNvPr id="189" name="Google Shape;189;p24"/>
          <p:cNvPicPr preferRelativeResize="0"/>
          <p:nvPr/>
        </p:nvPicPr>
        <p:blipFill>
          <a:blip r:embed="rId5">
            <a:alphaModFix/>
          </a:blip>
          <a:stretch>
            <a:fillRect/>
          </a:stretch>
        </p:blipFill>
        <p:spPr>
          <a:xfrm>
            <a:off x="3766300" y="3409677"/>
            <a:ext cx="1242450" cy="1050250"/>
          </a:xfrm>
          <a:prstGeom prst="rect">
            <a:avLst/>
          </a:prstGeom>
          <a:noFill/>
          <a:ln>
            <a:noFill/>
          </a:ln>
        </p:spPr>
      </p:pic>
      <p:pic>
        <p:nvPicPr>
          <p:cNvPr id="190" name="Google Shape;190;p24"/>
          <p:cNvPicPr preferRelativeResize="0"/>
          <p:nvPr/>
        </p:nvPicPr>
        <p:blipFill>
          <a:blip r:embed="rId6">
            <a:alphaModFix/>
          </a:blip>
          <a:stretch>
            <a:fillRect/>
          </a:stretch>
        </p:blipFill>
        <p:spPr>
          <a:xfrm>
            <a:off x="7781625" y="3238950"/>
            <a:ext cx="1000775" cy="1776375"/>
          </a:xfrm>
          <a:prstGeom prst="rect">
            <a:avLst/>
          </a:prstGeom>
          <a:noFill/>
          <a:ln>
            <a:noFill/>
          </a:ln>
        </p:spPr>
      </p:pic>
      <p:pic>
        <p:nvPicPr>
          <p:cNvPr id="191" name="Google Shape;191;p24"/>
          <p:cNvPicPr preferRelativeResize="0"/>
          <p:nvPr/>
        </p:nvPicPr>
        <p:blipFill>
          <a:blip r:embed="rId7">
            <a:alphaModFix/>
          </a:blip>
          <a:stretch>
            <a:fillRect/>
          </a:stretch>
        </p:blipFill>
        <p:spPr>
          <a:xfrm>
            <a:off x="5060675" y="3458317"/>
            <a:ext cx="2531727" cy="119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727650" y="575550"/>
            <a:ext cx="510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ENCODING ALGORITHM</a:t>
            </a:r>
            <a:endParaRPr/>
          </a:p>
        </p:txBody>
      </p:sp>
      <p:sp>
        <p:nvSpPr>
          <p:cNvPr id="197" name="Google Shape;197;p25"/>
          <p:cNvSpPr txBox="1"/>
          <p:nvPr/>
        </p:nvSpPr>
        <p:spPr>
          <a:xfrm>
            <a:off x="809425" y="1325950"/>
            <a:ext cx="7788000" cy="3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1.Plugboard maps letters through pairs. It can potentially produce </a:t>
            </a:r>
            <a:r>
              <a:rPr lang="en" sz="1500">
                <a:solidFill>
                  <a:schemeClr val="accent1"/>
                </a:solidFill>
                <a:latin typeface="Lato"/>
                <a:ea typeface="Lato"/>
                <a:cs typeface="Lato"/>
                <a:sym typeface="Lato"/>
              </a:rPr>
              <a:t>C(26!/(2 !(26!-2!)))</a:t>
            </a:r>
            <a:r>
              <a:rPr lang="en" sz="1500">
                <a:solidFill>
                  <a:schemeClr val="accent1"/>
                </a:solidFill>
                <a:latin typeface="Lato"/>
                <a:ea typeface="Lato"/>
                <a:cs typeface="Lato"/>
                <a:sym typeface="Lato"/>
              </a:rPr>
              <a:t>pairs.</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2.For Rotors, the algorithm is as follows: Pick a starting point for each rotor</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 When data is transmitted once, rotor1  advances one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 When rotor 1 advances 26 times, it goes back to the original point</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Then rotor 2 advances 1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When rotor 2 advances 26 times, it goes back to the original point</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Then rotor 3 advances 1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When rotor 3 advances 26 times, it goes back to the original point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above steps repeat until all three rotors return to their original points.</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We can choose any set of starting points for the rotors.</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3.Reflector and Lampboard  are just another form of plugboard that each </a:t>
            </a:r>
            <a:r>
              <a:rPr lang="en" sz="1500">
                <a:solidFill>
                  <a:schemeClr val="accent1"/>
                </a:solidFill>
                <a:latin typeface="Lato"/>
                <a:ea typeface="Lato"/>
                <a:cs typeface="Lato"/>
                <a:sym typeface="Lato"/>
              </a:rPr>
              <a:t>possess</a:t>
            </a:r>
            <a:r>
              <a:rPr lang="en" sz="1500">
                <a:solidFill>
                  <a:schemeClr val="accent1"/>
                </a:solidFill>
                <a:latin typeface="Lato"/>
                <a:ea typeface="Lato"/>
                <a:cs typeface="Lato"/>
                <a:sym typeface="Lato"/>
              </a:rPr>
              <a:t> the number of combinations that plugboard has.</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It is estimated that the conventional Enigma machine has approximately 16 quintillion combinations.(However, the rotor rotation mechanism is also its weakness)</a:t>
            </a:r>
            <a:endParaRPr sz="1500">
              <a:solidFill>
                <a:schemeClr val="accent1"/>
              </a:solidFill>
              <a:latin typeface="Lato"/>
              <a:ea typeface="Lato"/>
              <a:cs typeface="Lato"/>
              <a:sym typeface="Lato"/>
            </a:endParaRPr>
          </a:p>
        </p:txBody>
      </p:sp>
      <p:sp>
        <p:nvSpPr>
          <p:cNvPr id="198" name="Google Shape;198;p25"/>
          <p:cNvSpPr txBox="1"/>
          <p:nvPr/>
        </p:nvSpPr>
        <p:spPr>
          <a:xfrm>
            <a:off x="0" y="4842550"/>
            <a:ext cx="6849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193325" y="1246800"/>
            <a:ext cx="8839204" cy="3668615"/>
          </a:xfrm>
          <a:prstGeom prst="rect">
            <a:avLst/>
          </a:prstGeom>
          <a:noFill/>
          <a:ln>
            <a:noFill/>
          </a:ln>
        </p:spPr>
      </p:pic>
      <p:sp>
        <p:nvSpPr>
          <p:cNvPr id="204" name="Google Shape;204;p26"/>
          <p:cNvSpPr txBox="1"/>
          <p:nvPr/>
        </p:nvSpPr>
        <p:spPr>
          <a:xfrm>
            <a:off x="634150" y="685300"/>
            <a:ext cx="25878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Lato"/>
                <a:ea typeface="Lato"/>
                <a:cs typeface="Lato"/>
                <a:sym typeface="Lato"/>
              </a:rPr>
              <a:t>The full schematic</a:t>
            </a:r>
            <a:endParaRPr b="1" sz="22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727650" y="606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Functionality Test</a:t>
            </a:r>
            <a:endParaRPr/>
          </a:p>
        </p:txBody>
      </p:sp>
      <p:sp>
        <p:nvSpPr>
          <p:cNvPr id="210" name="Google Shape;210;p27"/>
          <p:cNvSpPr txBox="1"/>
          <p:nvPr>
            <p:ph idx="1" type="body"/>
          </p:nvPr>
        </p:nvSpPr>
        <p:spPr>
          <a:xfrm>
            <a:off x="727650" y="1367125"/>
            <a:ext cx="8336100" cy="29355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Char char="●"/>
            </a:pPr>
            <a:r>
              <a:rPr lang="en" sz="1205"/>
              <a:t>Critical  Point: Synchronization of Rotors</a:t>
            </a:r>
            <a:endParaRPr sz="1205"/>
          </a:p>
          <a:p>
            <a:pPr indent="0" lvl="0" marL="457200" rtl="0" algn="l">
              <a:lnSpc>
                <a:spcPct val="95000"/>
              </a:lnSpc>
              <a:spcBef>
                <a:spcPts val="1200"/>
              </a:spcBef>
              <a:spcAft>
                <a:spcPts val="0"/>
              </a:spcAft>
              <a:buSzPts val="935"/>
              <a:buNone/>
            </a:pPr>
            <a:r>
              <a:rPr lang="en" sz="1205"/>
              <a:t>In real Enigma Machine, rotors are mechanically connected.Butin FPGA, we need to make sure that the rotors are rotated synchronously. In order to achieve this, sensitivity list only needs to include data input stream.</a:t>
            </a:r>
            <a:endParaRPr sz="1205"/>
          </a:p>
          <a:p>
            <a:pPr indent="-305117" lvl="0" marL="457200" rtl="0" algn="l">
              <a:lnSpc>
                <a:spcPct val="95000"/>
              </a:lnSpc>
              <a:spcBef>
                <a:spcPts val="1200"/>
              </a:spcBef>
              <a:spcAft>
                <a:spcPts val="0"/>
              </a:spcAft>
              <a:buSzPts val="1205"/>
              <a:buChar char="●"/>
            </a:pPr>
            <a:r>
              <a:rPr lang="en" sz="1205"/>
              <a:t>Shizhe is responsible for synchronizing the rotors and building the implementation for enigma machine  and Mayra is responsible for test bench and verifications.</a:t>
            </a:r>
            <a:endParaRPr sz="1205"/>
          </a:p>
          <a:p>
            <a:pPr indent="-305117" lvl="0" marL="457200" rtl="0" algn="l">
              <a:lnSpc>
                <a:spcPct val="95000"/>
              </a:lnSpc>
              <a:spcBef>
                <a:spcPts val="0"/>
              </a:spcBef>
              <a:spcAft>
                <a:spcPts val="0"/>
              </a:spcAft>
              <a:buSzPts val="1205"/>
              <a:buChar char="●"/>
            </a:pPr>
            <a:r>
              <a:rPr lang="en" sz="1205"/>
              <a:t>Test would include:</a:t>
            </a:r>
            <a:endParaRPr sz="1205"/>
          </a:p>
          <a:p>
            <a:pPr indent="-305117" lvl="0" marL="457200" rtl="0" algn="l">
              <a:lnSpc>
                <a:spcPct val="95000"/>
              </a:lnSpc>
              <a:spcBef>
                <a:spcPts val="0"/>
              </a:spcBef>
              <a:spcAft>
                <a:spcPts val="0"/>
              </a:spcAft>
              <a:buSzPts val="1205"/>
              <a:buAutoNum type="arabicPeriod"/>
            </a:pPr>
            <a:r>
              <a:rPr lang="en" sz="1205"/>
              <a:t>Encryption: From Rotor0 to Rotor2, check if letters are mapping correctly.</a:t>
            </a:r>
            <a:endParaRPr sz="1205"/>
          </a:p>
          <a:p>
            <a:pPr indent="-305117" lvl="0" marL="457200" rtl="0" algn="l">
              <a:lnSpc>
                <a:spcPct val="95000"/>
              </a:lnSpc>
              <a:spcBef>
                <a:spcPts val="0"/>
              </a:spcBef>
              <a:spcAft>
                <a:spcPts val="0"/>
              </a:spcAft>
              <a:buSzPts val="1205"/>
              <a:buAutoNum type="arabicPeriod"/>
            </a:pPr>
            <a:r>
              <a:rPr lang="en" sz="1205"/>
              <a:t>Encryption: From Rotor2 to Rotor0, check if letters are mapping correctly.</a:t>
            </a:r>
            <a:endParaRPr sz="1205"/>
          </a:p>
          <a:p>
            <a:pPr indent="-305117" lvl="0" marL="457200" rtl="0" algn="l">
              <a:lnSpc>
                <a:spcPct val="95000"/>
              </a:lnSpc>
              <a:spcBef>
                <a:spcPts val="0"/>
              </a:spcBef>
              <a:spcAft>
                <a:spcPts val="0"/>
              </a:spcAft>
              <a:buSzPts val="1205"/>
              <a:buAutoNum type="arabicPeriod"/>
            </a:pPr>
            <a:r>
              <a:rPr lang="en" sz="1205"/>
              <a:t>Rotation: Rotors need to be synchronized.Check the waveform for synchronization.</a:t>
            </a:r>
            <a:endParaRPr sz="1205"/>
          </a:p>
          <a:p>
            <a:pPr indent="-305117" lvl="0" marL="457200" rtl="0" algn="l">
              <a:lnSpc>
                <a:spcPct val="95000"/>
              </a:lnSpc>
              <a:spcBef>
                <a:spcPts val="0"/>
              </a:spcBef>
              <a:spcAft>
                <a:spcPts val="0"/>
              </a:spcAft>
              <a:buSzPts val="1205"/>
              <a:buAutoNum type="arabicPeriod"/>
            </a:pPr>
            <a:r>
              <a:rPr lang="en" sz="1205"/>
              <a:t>Reflector,plugboard and Lampboard: Same functionality but different mappings.</a:t>
            </a:r>
            <a:endParaRPr sz="1205"/>
          </a:p>
          <a:p>
            <a:pPr indent="-305117" lvl="0" marL="457200" rtl="0" algn="l">
              <a:lnSpc>
                <a:spcPct val="95000"/>
              </a:lnSpc>
              <a:spcBef>
                <a:spcPts val="0"/>
              </a:spcBef>
              <a:spcAft>
                <a:spcPts val="0"/>
              </a:spcAft>
              <a:buSzPts val="1205"/>
              <a:buAutoNum type="arabicPeriod"/>
            </a:pPr>
            <a:r>
              <a:rPr lang="en" sz="1205"/>
              <a:t>Decryption:From rotor2 to rotor1, check if letter are reverse mapped correctly according to their respective positions.</a:t>
            </a:r>
            <a:endParaRPr sz="1205"/>
          </a:p>
          <a:p>
            <a:pPr indent="-305117" lvl="0" marL="457200" rtl="0" algn="l">
              <a:lnSpc>
                <a:spcPct val="95000"/>
              </a:lnSpc>
              <a:spcBef>
                <a:spcPts val="0"/>
              </a:spcBef>
              <a:spcAft>
                <a:spcPts val="0"/>
              </a:spcAft>
              <a:buSzPts val="1205"/>
              <a:buAutoNum type="arabicPeriod"/>
            </a:pPr>
            <a:r>
              <a:rPr lang="en" sz="1205"/>
              <a:t>Decryption: Check reverse rotation is synchronized when position rotates backward.</a:t>
            </a:r>
            <a:endParaRPr sz="1205"/>
          </a:p>
          <a:p>
            <a:pPr indent="-305117" lvl="0" marL="457200" rtl="0" algn="l">
              <a:lnSpc>
                <a:spcPct val="95000"/>
              </a:lnSpc>
              <a:spcBef>
                <a:spcPts val="0"/>
              </a:spcBef>
              <a:spcAft>
                <a:spcPts val="0"/>
              </a:spcAft>
              <a:buSzPts val="1205"/>
              <a:buAutoNum type="arabicPeriod"/>
            </a:pPr>
            <a:r>
              <a:rPr lang="en" sz="1205"/>
              <a:t>Uart: Uart receives bits one by one and we need to use a shift register. It will have a 8bits hexadecimal input.We need to convert the input into the bits we need.</a:t>
            </a:r>
            <a:endParaRPr sz="1205"/>
          </a:p>
          <a:p>
            <a:pPr indent="-305117" lvl="0" marL="457200" rtl="0" algn="l">
              <a:lnSpc>
                <a:spcPct val="95000"/>
              </a:lnSpc>
              <a:spcBef>
                <a:spcPts val="0"/>
              </a:spcBef>
              <a:spcAft>
                <a:spcPts val="0"/>
              </a:spcAft>
              <a:buSzPts val="1205"/>
              <a:buAutoNum type="arabicPeriod"/>
            </a:pPr>
            <a:r>
              <a:rPr lang="en" sz="1205"/>
              <a:t>7 segment: Need to clearly display the encrypted input.</a:t>
            </a:r>
            <a:endParaRPr sz="1205"/>
          </a:p>
        </p:txBody>
      </p:sp>
      <p:sp>
        <p:nvSpPr>
          <p:cNvPr id="211" name="Google Shape;211;p27"/>
          <p:cNvSpPr txBox="1"/>
          <p:nvPr/>
        </p:nvSpPr>
        <p:spPr>
          <a:xfrm>
            <a:off x="68550" y="4799700"/>
            <a:ext cx="659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27650" y="702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Rotation Test</a:t>
            </a:r>
            <a:endParaRPr/>
          </a:p>
        </p:txBody>
      </p:sp>
      <p:pic>
        <p:nvPicPr>
          <p:cNvPr id="217" name="Google Shape;217;p28"/>
          <p:cNvPicPr preferRelativeResize="0"/>
          <p:nvPr/>
        </p:nvPicPr>
        <p:blipFill rotWithShape="1">
          <a:blip r:embed="rId3">
            <a:alphaModFix/>
          </a:blip>
          <a:srcRect b="0" l="24834" r="0" t="16100"/>
          <a:stretch/>
        </p:blipFill>
        <p:spPr>
          <a:xfrm>
            <a:off x="4766475" y="2038350"/>
            <a:ext cx="4312873" cy="2571751"/>
          </a:xfrm>
          <a:prstGeom prst="rect">
            <a:avLst/>
          </a:prstGeom>
          <a:noFill/>
          <a:ln>
            <a:noFill/>
          </a:ln>
        </p:spPr>
      </p:pic>
      <p:sp>
        <p:nvSpPr>
          <p:cNvPr id="218" name="Google Shape;218;p28"/>
          <p:cNvSpPr txBox="1"/>
          <p:nvPr/>
        </p:nvSpPr>
        <p:spPr>
          <a:xfrm>
            <a:off x="727650" y="1155950"/>
            <a:ext cx="28977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Rotors are synchronized each time the sensitivity list is triggered. We use received signal to synchronize the rotors and output</a:t>
            </a:r>
            <a:endParaRPr sz="1300">
              <a:solidFill>
                <a:schemeClr val="accent1"/>
              </a:solidFill>
              <a:latin typeface="Lato"/>
              <a:ea typeface="Lato"/>
              <a:cs typeface="Lato"/>
              <a:sym typeface="Lato"/>
            </a:endParaRPr>
          </a:p>
        </p:txBody>
      </p:sp>
      <p:pic>
        <p:nvPicPr>
          <p:cNvPr id="219" name="Google Shape;219;p28"/>
          <p:cNvPicPr preferRelativeResize="0"/>
          <p:nvPr/>
        </p:nvPicPr>
        <p:blipFill rotWithShape="1">
          <a:blip r:embed="rId4">
            <a:alphaModFix/>
          </a:blip>
          <a:srcRect b="0" l="26959" r="0" t="29937"/>
          <a:stretch/>
        </p:blipFill>
        <p:spPr>
          <a:xfrm>
            <a:off x="0" y="2038350"/>
            <a:ext cx="4766464" cy="2571751"/>
          </a:xfrm>
          <a:prstGeom prst="rect">
            <a:avLst/>
          </a:prstGeom>
          <a:noFill/>
          <a:ln>
            <a:noFill/>
          </a:ln>
        </p:spPr>
      </p:pic>
      <p:sp>
        <p:nvSpPr>
          <p:cNvPr id="220" name="Google Shape;220;p28"/>
          <p:cNvSpPr txBox="1"/>
          <p:nvPr/>
        </p:nvSpPr>
        <p:spPr>
          <a:xfrm>
            <a:off x="147375" y="4760325"/>
            <a:ext cx="129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27650" y="580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 Test</a:t>
            </a:r>
            <a:endParaRPr/>
          </a:p>
        </p:txBody>
      </p:sp>
      <p:pic>
        <p:nvPicPr>
          <p:cNvPr id="226" name="Google Shape;226;p29"/>
          <p:cNvPicPr preferRelativeResize="0"/>
          <p:nvPr/>
        </p:nvPicPr>
        <p:blipFill rotWithShape="1">
          <a:blip r:embed="rId3">
            <a:alphaModFix/>
          </a:blip>
          <a:srcRect b="0" l="5687" r="0" t="4361"/>
          <a:stretch/>
        </p:blipFill>
        <p:spPr>
          <a:xfrm>
            <a:off x="2988900" y="1261925"/>
            <a:ext cx="6081423" cy="3468925"/>
          </a:xfrm>
          <a:prstGeom prst="rect">
            <a:avLst/>
          </a:prstGeom>
          <a:noFill/>
          <a:ln>
            <a:noFill/>
          </a:ln>
        </p:spPr>
      </p:pic>
      <p:sp>
        <p:nvSpPr>
          <p:cNvPr id="227" name="Google Shape;227;p29"/>
          <p:cNvSpPr txBox="1"/>
          <p:nvPr/>
        </p:nvSpPr>
        <p:spPr>
          <a:xfrm>
            <a:off x="309500" y="4730850"/>
            <a:ext cx="663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
        <p:nvSpPr>
          <p:cNvPr id="228" name="Google Shape;228;p29"/>
          <p:cNvSpPr txBox="1"/>
          <p:nvPr/>
        </p:nvSpPr>
        <p:spPr>
          <a:xfrm>
            <a:off x="-71500" y="1886450"/>
            <a:ext cx="3060300" cy="106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accent1"/>
                </a:solidFill>
                <a:latin typeface="Lato"/>
                <a:ea typeface="Lato"/>
                <a:cs typeface="Lato"/>
                <a:sym typeface="Lato"/>
              </a:rPr>
              <a:t>Encryption is correct with the synchronization of rotors.</a:t>
            </a:r>
            <a:endParaRPr sz="1700">
              <a:solidFill>
                <a:schemeClr val="accent1"/>
              </a:solidFill>
              <a:latin typeface="Lato"/>
              <a:ea typeface="Lato"/>
              <a:cs typeface="Lato"/>
              <a:sym typeface="Lato"/>
            </a:endParaRPr>
          </a:p>
          <a:p>
            <a:pPr indent="0" lvl="0" marL="0" rtl="0" algn="just">
              <a:spcBef>
                <a:spcPts val="0"/>
              </a:spcBef>
              <a:spcAft>
                <a:spcPts val="0"/>
              </a:spcAft>
              <a:buNone/>
            </a:pPr>
            <a:r>
              <a:rPr lang="en" sz="1700">
                <a:solidFill>
                  <a:schemeClr val="accent1"/>
                </a:solidFill>
                <a:latin typeface="Lato"/>
                <a:ea typeface="Lato"/>
                <a:cs typeface="Lato"/>
                <a:sym typeface="Lato"/>
              </a:rPr>
              <a:t>Only needs to </a:t>
            </a:r>
            <a:r>
              <a:rPr lang="en" sz="1700">
                <a:solidFill>
                  <a:schemeClr val="accent1"/>
                </a:solidFill>
                <a:latin typeface="Lato"/>
                <a:ea typeface="Lato"/>
                <a:cs typeface="Lato"/>
                <a:sym typeface="Lato"/>
              </a:rPr>
              <a:t>connect it to UART</a:t>
            </a:r>
            <a:endParaRPr sz="17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729450" y="616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7 segment to display the encrypted text</a:t>
            </a:r>
            <a:endParaRPr/>
          </a:p>
        </p:txBody>
      </p:sp>
      <p:sp>
        <p:nvSpPr>
          <p:cNvPr id="234" name="Google Shape;234;p30"/>
          <p:cNvSpPr txBox="1"/>
          <p:nvPr/>
        </p:nvSpPr>
        <p:spPr>
          <a:xfrm>
            <a:off x="383175" y="4480300"/>
            <a:ext cx="722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
        <p:nvSpPr>
          <p:cNvPr id="235" name="Google Shape;235;p30"/>
          <p:cNvSpPr txBox="1"/>
          <p:nvPr/>
        </p:nvSpPr>
        <p:spPr>
          <a:xfrm>
            <a:off x="840075" y="1387600"/>
            <a:ext cx="6469800" cy="11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Certain letter patterns cannot be shown by 7 segment leds, and so we can add one more layer of encryption by mapping the encrypted texts to different patterns(such as the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position of the rotors)</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(It doesn’t really have to be J)</a:t>
            </a:r>
            <a:endParaRPr sz="1600">
              <a:solidFill>
                <a:schemeClr val="accent1"/>
              </a:solidFill>
              <a:latin typeface="Lato"/>
              <a:ea typeface="Lato"/>
              <a:cs typeface="Lato"/>
              <a:sym typeface="Lato"/>
            </a:endParaRPr>
          </a:p>
        </p:txBody>
      </p:sp>
      <p:pic>
        <p:nvPicPr>
          <p:cNvPr id="236" name="Google Shape;236;p30"/>
          <p:cNvPicPr preferRelativeResize="0"/>
          <p:nvPr/>
        </p:nvPicPr>
        <p:blipFill>
          <a:blip r:embed="rId3">
            <a:alphaModFix/>
          </a:blip>
          <a:stretch>
            <a:fillRect/>
          </a:stretch>
        </p:blipFill>
        <p:spPr>
          <a:xfrm rot="-5400000">
            <a:off x="4494925" y="1695445"/>
            <a:ext cx="2703448" cy="36045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729450" y="559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Decryption(in progress)</a:t>
            </a:r>
            <a:endParaRPr/>
          </a:p>
        </p:txBody>
      </p:sp>
      <p:sp>
        <p:nvSpPr>
          <p:cNvPr id="242" name="Google Shape;242;p31"/>
          <p:cNvSpPr txBox="1"/>
          <p:nvPr/>
        </p:nvSpPr>
        <p:spPr>
          <a:xfrm>
            <a:off x="729450" y="1314750"/>
            <a:ext cx="7889400" cy="1257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688"/>
              <a:buFont typeface="Arial"/>
              <a:buNone/>
            </a:pPr>
            <a:r>
              <a:rPr lang="en" sz="1512">
                <a:solidFill>
                  <a:schemeClr val="accent1"/>
                </a:solidFill>
                <a:latin typeface="Lato"/>
                <a:ea typeface="Lato"/>
                <a:cs typeface="Lato"/>
                <a:sym typeface="Lato"/>
              </a:rPr>
              <a:t>The number of rotations will be recorded each time when the machine stops receiving data input.</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To decrypt the output, we need to reverse rotate the positions.</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We use first out last in strategy for reverse rotation.</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b="1" lang="en" sz="1512">
                <a:solidFill>
                  <a:schemeClr val="accent1"/>
                </a:solidFill>
                <a:latin typeface="Lato"/>
                <a:ea typeface="Lato"/>
                <a:cs typeface="Lato"/>
                <a:sym typeface="Lato"/>
              </a:rPr>
              <a:t>For example:</a:t>
            </a:r>
            <a:r>
              <a:rPr lang="en" sz="1512">
                <a:solidFill>
                  <a:schemeClr val="accent1"/>
                </a:solidFill>
                <a:latin typeface="Lato"/>
                <a:ea typeface="Lato"/>
                <a:cs typeface="Lato"/>
                <a:sym typeface="Lato"/>
              </a:rPr>
              <a:t> </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KJLMANG mapped to EQGYINT, the final number of rotations are [2,2,3] respectively.</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Then to decrypt the the encrypted, we set the reverse rotation rotors to position [2,2,3],</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and type in the order as TNIYGQE, then it will give out GNAMLJK. Flip the output and </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then you will have the original input.</a:t>
            </a:r>
            <a:endParaRPr sz="2512">
              <a:solidFill>
                <a:schemeClr val="accent1"/>
              </a:solidFill>
              <a:latin typeface="Lato"/>
              <a:ea typeface="Lato"/>
              <a:cs typeface="Lato"/>
              <a:sym typeface="Lato"/>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
        <p:nvSpPr>
          <p:cNvPr id="243" name="Google Shape;243;p31"/>
          <p:cNvSpPr txBox="1"/>
          <p:nvPr/>
        </p:nvSpPr>
        <p:spPr>
          <a:xfrm>
            <a:off x="87400" y="4815675"/>
            <a:ext cx="8889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680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3" name="Google Shape;93;p14"/>
          <p:cNvSpPr txBox="1"/>
          <p:nvPr>
            <p:ph idx="1" type="body"/>
          </p:nvPr>
        </p:nvSpPr>
        <p:spPr>
          <a:xfrm>
            <a:off x="786775" y="134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The </a:t>
            </a:r>
            <a:r>
              <a:rPr lang="en" sz="1500">
                <a:latin typeface="Arial"/>
                <a:ea typeface="Arial"/>
                <a:cs typeface="Arial"/>
                <a:sym typeface="Arial"/>
              </a:rPr>
              <a:t>Enigma machine was a sophisticated and historically significant cipher machine. Used by Germany in WW2, the importance of cracking it’s codes directly lead to the modern computing revolution</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Porting this technology to a small FPGA enables high quality encryption in the palm of one’s hand</a:t>
            </a:r>
            <a:endParaRPr sz="1500">
              <a:latin typeface="Arial"/>
              <a:ea typeface="Arial"/>
              <a:cs typeface="Arial"/>
              <a:sym typeface="Arial"/>
            </a:endParaRPr>
          </a:p>
        </p:txBody>
      </p:sp>
      <p:sp>
        <p:nvSpPr>
          <p:cNvPr id="94" name="Google Shape;94;p14"/>
          <p:cNvSpPr txBox="1"/>
          <p:nvPr/>
        </p:nvSpPr>
        <p:spPr>
          <a:xfrm>
            <a:off x="0" y="4828200"/>
            <a:ext cx="7449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Evan</a:t>
            </a:r>
            <a:endParaRPr sz="13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535575" y="451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 [rotor[front to back]] simulation</a:t>
            </a:r>
            <a:endParaRPr/>
          </a:p>
        </p:txBody>
      </p:sp>
      <p:sp>
        <p:nvSpPr>
          <p:cNvPr id="249" name="Google Shape;249;p32"/>
          <p:cNvSpPr txBox="1"/>
          <p:nvPr/>
        </p:nvSpPr>
        <p:spPr>
          <a:xfrm>
            <a:off x="6639900" y="1178575"/>
            <a:ext cx="25041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rotor_FTOB_diff_test uut (</a:t>
            </a:r>
            <a:endParaRPr sz="1300"/>
          </a:p>
          <a:p>
            <a:pPr indent="0" lvl="0" marL="0" rtl="0" algn="l">
              <a:spcBef>
                <a:spcPts val="0"/>
              </a:spcBef>
              <a:spcAft>
                <a:spcPts val="0"/>
              </a:spcAft>
              <a:buNone/>
            </a:pPr>
            <a:r>
              <a:rPr lang="en" sz="1300"/>
              <a:t>        .data_in(data_in), </a:t>
            </a:r>
            <a:endParaRPr sz="1300"/>
          </a:p>
          <a:p>
            <a:pPr indent="0" lvl="0" marL="0" rtl="0" algn="l">
              <a:spcBef>
                <a:spcPts val="0"/>
              </a:spcBef>
              <a:spcAft>
                <a:spcPts val="0"/>
              </a:spcAft>
              <a:buNone/>
            </a:pPr>
            <a:r>
              <a:rPr lang="en" sz="1300"/>
              <a:t>        .r0_position(r0_position), </a:t>
            </a:r>
            <a:endParaRPr sz="1300"/>
          </a:p>
          <a:p>
            <a:pPr indent="0" lvl="0" marL="0" rtl="0" algn="l">
              <a:spcBef>
                <a:spcPts val="0"/>
              </a:spcBef>
              <a:spcAft>
                <a:spcPts val="0"/>
              </a:spcAft>
              <a:buNone/>
            </a:pPr>
            <a:r>
              <a:rPr lang="en" sz="1300"/>
              <a:t>        .r1_position(r1_position), </a:t>
            </a:r>
            <a:endParaRPr sz="1300"/>
          </a:p>
          <a:p>
            <a:pPr indent="0" lvl="0" marL="0" rtl="0" algn="l">
              <a:spcBef>
                <a:spcPts val="0"/>
              </a:spcBef>
              <a:spcAft>
                <a:spcPts val="0"/>
              </a:spcAft>
              <a:buNone/>
            </a:pPr>
            <a:r>
              <a:rPr lang="en" sz="1300"/>
              <a:t>        .r2_position(r2_position), </a:t>
            </a:r>
            <a:endParaRPr sz="1300"/>
          </a:p>
          <a:p>
            <a:pPr indent="0" lvl="0" marL="0" rtl="0" algn="l">
              <a:spcBef>
                <a:spcPts val="0"/>
              </a:spcBef>
              <a:spcAft>
                <a:spcPts val="0"/>
              </a:spcAft>
              <a:buNone/>
            </a:pPr>
            <a:r>
              <a:rPr lang="en" sz="1300"/>
              <a:t>        .data_out(data_out)</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rPr lang="en" sz="1300"/>
              <a:t>    initial begin</a:t>
            </a:r>
            <a:endParaRPr sz="1300"/>
          </a:p>
          <a:p>
            <a:pPr indent="0" lvl="0" marL="0" rtl="0" algn="l">
              <a:spcBef>
                <a:spcPts val="0"/>
              </a:spcBef>
              <a:spcAft>
                <a:spcPts val="0"/>
              </a:spcAft>
              <a:buNone/>
            </a:pPr>
            <a:r>
              <a:rPr lang="en" sz="1300"/>
              <a:t>        // Initialize inputs</a:t>
            </a:r>
            <a:endParaRPr sz="1300"/>
          </a:p>
          <a:p>
            <a:pPr indent="0" lvl="0" marL="0" rtl="0" algn="l">
              <a:spcBef>
                <a:spcPts val="0"/>
              </a:spcBef>
              <a:spcAft>
                <a:spcPts val="0"/>
              </a:spcAft>
              <a:buNone/>
            </a:pPr>
            <a:r>
              <a:rPr lang="en" sz="1300"/>
              <a:t>        data_in = 6'd0;</a:t>
            </a:r>
            <a:endParaRPr sz="1300"/>
          </a:p>
          <a:p>
            <a:pPr indent="0" lvl="0" marL="0" rtl="0" algn="l">
              <a:spcBef>
                <a:spcPts val="0"/>
              </a:spcBef>
              <a:spcAft>
                <a:spcPts val="0"/>
              </a:spcAft>
              <a:buNone/>
            </a:pPr>
            <a:r>
              <a:rPr lang="en" sz="1300"/>
              <a:t>        r0_position = 6'd0;</a:t>
            </a:r>
            <a:endParaRPr sz="1300"/>
          </a:p>
          <a:p>
            <a:pPr indent="0" lvl="0" marL="0" rtl="0" algn="l">
              <a:spcBef>
                <a:spcPts val="0"/>
              </a:spcBef>
              <a:spcAft>
                <a:spcPts val="0"/>
              </a:spcAft>
              <a:buNone/>
            </a:pPr>
            <a:r>
              <a:rPr lang="en" sz="1300"/>
              <a:t>        r1_position = 6'd0;</a:t>
            </a:r>
            <a:endParaRPr sz="1300"/>
          </a:p>
          <a:p>
            <a:pPr indent="0" lvl="0" marL="0" rtl="0" algn="l">
              <a:spcBef>
                <a:spcPts val="0"/>
              </a:spcBef>
              <a:spcAft>
                <a:spcPts val="0"/>
              </a:spcAft>
              <a:buNone/>
            </a:pPr>
            <a:r>
              <a:rPr lang="en" sz="1300"/>
              <a:t>        r2_position = 6'd0;</a:t>
            </a:r>
            <a:endParaRPr sz="1300"/>
          </a:p>
          <a:p>
            <a:pPr indent="0" lvl="0" marL="0" rtl="0" algn="l">
              <a:spcBef>
                <a:spcPts val="0"/>
              </a:spcBef>
              <a:spcAft>
                <a:spcPts val="0"/>
              </a:spcAft>
              <a:buNone/>
            </a:pPr>
            <a:r>
              <a:rPr lang="en" sz="1300"/>
              <a:t>        #10</a:t>
            </a:r>
            <a:endParaRPr sz="1300"/>
          </a:p>
          <a:p>
            <a:pPr indent="0" lvl="0" marL="0" rtl="0" algn="l">
              <a:spcBef>
                <a:spcPts val="0"/>
              </a:spcBef>
              <a:spcAft>
                <a:spcPts val="0"/>
              </a:spcAft>
              <a:buNone/>
            </a:pPr>
            <a:r>
              <a:rPr lang="en" sz="1300"/>
              <a:t>        data_in = 6'd1;</a:t>
            </a:r>
            <a:endParaRPr sz="1300"/>
          </a:p>
          <a:p>
            <a:pPr indent="0" lvl="0" marL="0" rtl="0" algn="l">
              <a:spcBef>
                <a:spcPts val="0"/>
              </a:spcBef>
              <a:spcAft>
                <a:spcPts val="0"/>
              </a:spcAft>
              <a:buNone/>
            </a:pPr>
            <a:r>
              <a:rPr lang="en" sz="1300"/>
              <a:t>        r0_position = 6'd1;</a:t>
            </a:r>
            <a:endParaRPr sz="1300"/>
          </a:p>
          <a:p>
            <a:pPr indent="0" lvl="0" marL="0" rtl="0" algn="l">
              <a:spcBef>
                <a:spcPts val="0"/>
              </a:spcBef>
              <a:spcAft>
                <a:spcPts val="0"/>
              </a:spcAft>
              <a:buNone/>
            </a:pPr>
            <a:r>
              <a:rPr lang="en" sz="1300"/>
              <a:t>        r1_position = 6'd1;</a:t>
            </a:r>
            <a:endParaRPr sz="1300"/>
          </a:p>
          <a:p>
            <a:pPr indent="0" lvl="0" marL="0" rtl="0" algn="l">
              <a:spcBef>
                <a:spcPts val="0"/>
              </a:spcBef>
              <a:spcAft>
                <a:spcPts val="0"/>
              </a:spcAft>
              <a:buNone/>
            </a:pPr>
            <a:r>
              <a:rPr lang="en" sz="1300"/>
              <a:t>        r2_position = 6'd1;</a:t>
            </a:r>
            <a:endParaRPr sz="1300"/>
          </a:p>
        </p:txBody>
      </p:sp>
      <p:sp>
        <p:nvSpPr>
          <p:cNvPr id="250" name="Google Shape;250;p32"/>
          <p:cNvSpPr/>
          <p:nvPr/>
        </p:nvSpPr>
        <p:spPr>
          <a:xfrm>
            <a:off x="7107375" y="3061000"/>
            <a:ext cx="1116900" cy="2052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1" name="Google Shape;251;p32"/>
          <p:cNvPicPr preferRelativeResize="0"/>
          <p:nvPr/>
        </p:nvPicPr>
        <p:blipFill>
          <a:blip r:embed="rId3">
            <a:alphaModFix/>
          </a:blip>
          <a:stretch>
            <a:fillRect/>
          </a:stretch>
        </p:blipFill>
        <p:spPr>
          <a:xfrm>
            <a:off x="220450" y="1606775"/>
            <a:ext cx="6608077" cy="2026325"/>
          </a:xfrm>
          <a:prstGeom prst="rect">
            <a:avLst/>
          </a:prstGeom>
          <a:noFill/>
          <a:ln>
            <a:noFill/>
          </a:ln>
        </p:spPr>
      </p:pic>
      <p:sp>
        <p:nvSpPr>
          <p:cNvPr id="252" name="Google Shape;252;p32"/>
          <p:cNvSpPr/>
          <p:nvPr/>
        </p:nvSpPr>
        <p:spPr>
          <a:xfrm>
            <a:off x="1771200" y="2635250"/>
            <a:ext cx="49440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32"/>
          <p:cNvSpPr/>
          <p:nvPr/>
        </p:nvSpPr>
        <p:spPr>
          <a:xfrm>
            <a:off x="1771200" y="3331925"/>
            <a:ext cx="49440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46425" y="588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 simulation [rotors[back to front]]</a:t>
            </a:r>
            <a:endParaRPr/>
          </a:p>
        </p:txBody>
      </p:sp>
      <p:sp>
        <p:nvSpPr>
          <p:cNvPr id="259" name="Google Shape;259;p33"/>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
        <p:nvSpPr>
          <p:cNvPr id="260" name="Google Shape;260;p33"/>
          <p:cNvSpPr txBox="1"/>
          <p:nvPr/>
        </p:nvSpPr>
        <p:spPr>
          <a:xfrm>
            <a:off x="1986700" y="4061650"/>
            <a:ext cx="36039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data_out_decryption== data_in_encryption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position_decrypted= position_decrypt</a:t>
            </a:r>
            <a:endParaRPr sz="1300">
              <a:solidFill>
                <a:schemeClr val="accent1"/>
              </a:solidFill>
              <a:latin typeface="Lato"/>
              <a:ea typeface="Lato"/>
              <a:cs typeface="Lato"/>
              <a:sym typeface="Lato"/>
            </a:endParaRPr>
          </a:p>
        </p:txBody>
      </p:sp>
      <p:sp>
        <p:nvSpPr>
          <p:cNvPr id="261" name="Google Shape;261;p33"/>
          <p:cNvSpPr txBox="1"/>
          <p:nvPr/>
        </p:nvSpPr>
        <p:spPr>
          <a:xfrm>
            <a:off x="7312675" y="1123950"/>
            <a:ext cx="25074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rotor_FTOB_diff_test uut (</a:t>
            </a:r>
            <a:endParaRPr b="1" sz="900"/>
          </a:p>
          <a:p>
            <a:pPr indent="0" lvl="0" marL="0" rtl="0" algn="l">
              <a:spcBef>
                <a:spcPts val="0"/>
              </a:spcBef>
              <a:spcAft>
                <a:spcPts val="0"/>
              </a:spcAft>
              <a:buNone/>
            </a:pPr>
            <a:r>
              <a:rPr b="1" lang="en" sz="900"/>
              <a:t>        .data_in(data_in), </a:t>
            </a:r>
            <a:endParaRPr b="1" sz="900"/>
          </a:p>
          <a:p>
            <a:pPr indent="0" lvl="0" marL="0" rtl="0" algn="l">
              <a:spcBef>
                <a:spcPts val="0"/>
              </a:spcBef>
              <a:spcAft>
                <a:spcPts val="0"/>
              </a:spcAft>
              <a:buNone/>
            </a:pPr>
            <a:r>
              <a:rPr b="1" lang="en" sz="900"/>
              <a:t>        .r0_position(r0_position), </a:t>
            </a:r>
            <a:endParaRPr b="1" sz="900"/>
          </a:p>
          <a:p>
            <a:pPr indent="0" lvl="0" marL="0" rtl="0" algn="l">
              <a:spcBef>
                <a:spcPts val="0"/>
              </a:spcBef>
              <a:spcAft>
                <a:spcPts val="0"/>
              </a:spcAft>
              <a:buNone/>
            </a:pPr>
            <a:r>
              <a:rPr b="1" lang="en" sz="900"/>
              <a:t>        .r1_position(r1_position), </a:t>
            </a:r>
            <a:endParaRPr b="1" sz="900"/>
          </a:p>
          <a:p>
            <a:pPr indent="0" lvl="0" marL="0" rtl="0" algn="l">
              <a:spcBef>
                <a:spcPts val="0"/>
              </a:spcBef>
              <a:spcAft>
                <a:spcPts val="0"/>
              </a:spcAft>
              <a:buNone/>
            </a:pPr>
            <a:r>
              <a:rPr b="1" lang="en" sz="900"/>
              <a:t>        .r2_position(r2_position), </a:t>
            </a:r>
            <a:endParaRPr b="1" sz="900"/>
          </a:p>
          <a:p>
            <a:pPr indent="0" lvl="0" marL="0" rtl="0" algn="l">
              <a:spcBef>
                <a:spcPts val="0"/>
              </a:spcBef>
              <a:spcAft>
                <a:spcPts val="0"/>
              </a:spcAft>
              <a:buNone/>
            </a:pPr>
            <a:r>
              <a:rPr b="1" lang="en" sz="900"/>
              <a:t>        .data_out(data_out)</a:t>
            </a:r>
            <a:endParaRPr b="1" sz="900"/>
          </a:p>
          <a:p>
            <a:pPr indent="0" lvl="0" marL="0" rtl="0" algn="l">
              <a:spcBef>
                <a:spcPts val="0"/>
              </a:spcBef>
              <a:spcAft>
                <a:spcPts val="0"/>
              </a:spcAft>
              <a:buNone/>
            </a:pPr>
            <a:r>
              <a:rPr b="1" lang="en" sz="900"/>
              <a:t>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    initial begin</a:t>
            </a:r>
            <a:endParaRPr b="1" sz="900"/>
          </a:p>
          <a:p>
            <a:pPr indent="0" lvl="0" marL="0" rtl="0" algn="l">
              <a:spcBef>
                <a:spcPts val="0"/>
              </a:spcBef>
              <a:spcAft>
                <a:spcPts val="0"/>
              </a:spcAft>
              <a:buNone/>
            </a:pPr>
            <a:r>
              <a:rPr b="1" lang="en" sz="900"/>
              <a:t>    </a:t>
            </a:r>
            <a:endParaRPr b="1" sz="900"/>
          </a:p>
          <a:p>
            <a:pPr indent="0" lvl="0" marL="0" rtl="0" algn="l">
              <a:spcBef>
                <a:spcPts val="0"/>
              </a:spcBef>
              <a:spcAft>
                <a:spcPts val="0"/>
              </a:spcAft>
              <a:buNone/>
            </a:pPr>
            <a:r>
              <a:rPr b="1" lang="en" sz="900"/>
              <a:t>        // Initialize inputs</a:t>
            </a:r>
            <a:endParaRPr b="1" sz="900"/>
          </a:p>
          <a:p>
            <a:pPr indent="0" lvl="0" marL="0" rtl="0" algn="l">
              <a:spcBef>
                <a:spcPts val="0"/>
              </a:spcBef>
              <a:spcAft>
                <a:spcPts val="0"/>
              </a:spcAft>
              <a:buNone/>
            </a:pPr>
            <a:r>
              <a:rPr b="1" lang="en" sz="900"/>
              <a:t>        data_in = 6'd0;</a:t>
            </a:r>
            <a:endParaRPr b="1" sz="900"/>
          </a:p>
          <a:p>
            <a:pPr indent="0" lvl="0" marL="0" rtl="0" algn="l">
              <a:spcBef>
                <a:spcPts val="0"/>
              </a:spcBef>
              <a:spcAft>
                <a:spcPts val="0"/>
              </a:spcAft>
              <a:buNone/>
            </a:pPr>
            <a:r>
              <a:rPr b="1" lang="en" sz="900"/>
              <a:t>        r0_position = 6'd0;</a:t>
            </a:r>
            <a:endParaRPr b="1" sz="900"/>
          </a:p>
          <a:p>
            <a:pPr indent="0" lvl="0" marL="0" rtl="0" algn="l">
              <a:spcBef>
                <a:spcPts val="0"/>
              </a:spcBef>
              <a:spcAft>
                <a:spcPts val="0"/>
              </a:spcAft>
              <a:buNone/>
            </a:pPr>
            <a:r>
              <a:rPr b="1" lang="en" sz="900"/>
              <a:t>        r1_position = 6'd0;</a:t>
            </a:r>
            <a:endParaRPr b="1" sz="900"/>
          </a:p>
          <a:p>
            <a:pPr indent="0" lvl="0" marL="0" rtl="0" algn="l">
              <a:spcBef>
                <a:spcPts val="0"/>
              </a:spcBef>
              <a:spcAft>
                <a:spcPts val="0"/>
              </a:spcAft>
              <a:buNone/>
            </a:pPr>
            <a:r>
              <a:rPr b="1" lang="en" sz="900"/>
              <a:t>        r2_position = 6'd0;</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        #10</a:t>
            </a:r>
            <a:endParaRPr b="1" sz="900"/>
          </a:p>
          <a:p>
            <a:pPr indent="0" lvl="0" marL="0" rtl="0" algn="l">
              <a:spcBef>
                <a:spcPts val="0"/>
              </a:spcBef>
              <a:spcAft>
                <a:spcPts val="0"/>
              </a:spcAft>
              <a:buNone/>
            </a:pPr>
            <a:r>
              <a:rPr b="1" lang="en" sz="900"/>
              <a:t>        data_in = 6'd1;</a:t>
            </a:r>
            <a:endParaRPr b="1" sz="900"/>
          </a:p>
          <a:p>
            <a:pPr indent="0" lvl="0" marL="0" rtl="0" algn="l">
              <a:spcBef>
                <a:spcPts val="0"/>
              </a:spcBef>
              <a:spcAft>
                <a:spcPts val="0"/>
              </a:spcAft>
              <a:buNone/>
            </a:pPr>
            <a:r>
              <a:rPr b="1" lang="en" sz="900"/>
              <a:t>        r0_position = 6'd1;</a:t>
            </a:r>
            <a:endParaRPr b="1" sz="900"/>
          </a:p>
          <a:p>
            <a:pPr indent="0" lvl="0" marL="0" rtl="0" algn="l">
              <a:spcBef>
                <a:spcPts val="0"/>
              </a:spcBef>
              <a:spcAft>
                <a:spcPts val="0"/>
              </a:spcAft>
              <a:buNone/>
            </a:pPr>
            <a:r>
              <a:rPr b="1" lang="en" sz="900"/>
              <a:t>        r1_position = 6'd1;</a:t>
            </a:r>
            <a:endParaRPr b="1" sz="900"/>
          </a:p>
          <a:p>
            <a:pPr indent="0" lvl="0" marL="0" rtl="0" algn="l">
              <a:spcBef>
                <a:spcPts val="0"/>
              </a:spcBef>
              <a:spcAft>
                <a:spcPts val="0"/>
              </a:spcAft>
              <a:buNone/>
            </a:pPr>
            <a:r>
              <a:rPr b="1" lang="en" sz="900"/>
              <a:t>        r2_position = 6'd1;</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a:t>
            </a:r>
            <a:endParaRPr b="1" sz="900"/>
          </a:p>
        </p:txBody>
      </p:sp>
      <p:sp>
        <p:nvSpPr>
          <p:cNvPr id="262" name="Google Shape;262;p33"/>
          <p:cNvSpPr/>
          <p:nvPr/>
        </p:nvSpPr>
        <p:spPr>
          <a:xfrm>
            <a:off x="7677625" y="2753075"/>
            <a:ext cx="8211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 name="Google Shape;263;p33"/>
          <p:cNvSpPr/>
          <p:nvPr/>
        </p:nvSpPr>
        <p:spPr>
          <a:xfrm>
            <a:off x="7624750" y="3544125"/>
            <a:ext cx="8211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4" name="Google Shape;264;p33"/>
          <p:cNvPicPr preferRelativeResize="0"/>
          <p:nvPr/>
        </p:nvPicPr>
        <p:blipFill>
          <a:blip r:embed="rId3">
            <a:alphaModFix/>
          </a:blip>
          <a:stretch>
            <a:fillRect/>
          </a:stretch>
        </p:blipFill>
        <p:spPr>
          <a:xfrm>
            <a:off x="1573776" y="3860000"/>
            <a:ext cx="4855122" cy="1341475"/>
          </a:xfrm>
          <a:prstGeom prst="rect">
            <a:avLst/>
          </a:prstGeom>
          <a:noFill/>
          <a:ln>
            <a:noFill/>
          </a:ln>
        </p:spPr>
      </p:pic>
      <p:pic>
        <p:nvPicPr>
          <p:cNvPr id="265" name="Google Shape;265;p33"/>
          <p:cNvPicPr preferRelativeResize="0"/>
          <p:nvPr/>
        </p:nvPicPr>
        <p:blipFill>
          <a:blip r:embed="rId4">
            <a:alphaModFix/>
          </a:blip>
          <a:stretch>
            <a:fillRect/>
          </a:stretch>
        </p:blipFill>
        <p:spPr>
          <a:xfrm>
            <a:off x="107025" y="1360700"/>
            <a:ext cx="7107026" cy="2127800"/>
          </a:xfrm>
          <a:prstGeom prst="rect">
            <a:avLst/>
          </a:prstGeom>
          <a:noFill/>
          <a:ln>
            <a:noFill/>
          </a:ln>
        </p:spPr>
      </p:pic>
      <p:sp>
        <p:nvSpPr>
          <p:cNvPr id="266" name="Google Shape;266;p33"/>
          <p:cNvSpPr/>
          <p:nvPr/>
        </p:nvSpPr>
        <p:spPr>
          <a:xfrm>
            <a:off x="1827900" y="2571750"/>
            <a:ext cx="52956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 name="Google Shape;267;p33"/>
          <p:cNvSpPr/>
          <p:nvPr/>
        </p:nvSpPr>
        <p:spPr>
          <a:xfrm>
            <a:off x="1827900" y="2753075"/>
            <a:ext cx="52956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Reverse Rotation Test(in progress)</a:t>
            </a:r>
            <a:endParaRPr>
              <a:latin typeface="Arial"/>
              <a:ea typeface="Arial"/>
              <a:cs typeface="Arial"/>
              <a:sym typeface="Arial"/>
            </a:endParaRPr>
          </a:p>
        </p:txBody>
      </p:sp>
      <p:sp>
        <p:nvSpPr>
          <p:cNvPr id="273" name="Google Shape;273;p34"/>
          <p:cNvSpPr txBox="1"/>
          <p:nvPr/>
        </p:nvSpPr>
        <p:spPr>
          <a:xfrm>
            <a:off x="613450" y="1311675"/>
            <a:ext cx="5104800" cy="17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1"/>
                </a:solidFill>
                <a:latin typeface="Lato"/>
                <a:ea typeface="Lato"/>
                <a:cs typeface="Lato"/>
                <a:sym typeface="Lato"/>
              </a:rPr>
              <a:t>It’s still in the  process of testing.</a:t>
            </a:r>
            <a:endParaRPr sz="1900">
              <a:solidFill>
                <a:schemeClr val="accent1"/>
              </a:solidFill>
              <a:latin typeface="Lato"/>
              <a:ea typeface="Lato"/>
              <a:cs typeface="Lato"/>
              <a:sym typeface="Lato"/>
            </a:endParaRPr>
          </a:p>
          <a:p>
            <a:pPr indent="0" lvl="0" marL="0" rtl="0" algn="l">
              <a:spcBef>
                <a:spcPts val="0"/>
              </a:spcBef>
              <a:spcAft>
                <a:spcPts val="0"/>
              </a:spcAft>
              <a:buNone/>
            </a:pPr>
            <a:r>
              <a:rPr lang="en" sz="1900">
                <a:solidFill>
                  <a:schemeClr val="accent1"/>
                </a:solidFill>
                <a:latin typeface="Lato"/>
                <a:ea typeface="Lato"/>
                <a:cs typeface="Lato"/>
                <a:sym typeface="Lato"/>
              </a:rPr>
              <a:t>It’s separated from the encryption process.</a:t>
            </a:r>
            <a:endParaRPr sz="1900">
              <a:solidFill>
                <a:schemeClr val="accent1"/>
              </a:solidFill>
              <a:latin typeface="Lato"/>
              <a:ea typeface="Lato"/>
              <a:cs typeface="Lato"/>
              <a:sym typeface="Lato"/>
            </a:endParaRPr>
          </a:p>
          <a:p>
            <a:pPr indent="0" lvl="0" marL="0" rtl="0" algn="l">
              <a:spcBef>
                <a:spcPts val="0"/>
              </a:spcBef>
              <a:spcAft>
                <a:spcPts val="0"/>
              </a:spcAft>
              <a:buNone/>
            </a:pPr>
            <a:r>
              <a:rPr lang="en" sz="1900">
                <a:solidFill>
                  <a:schemeClr val="accent1"/>
                </a:solidFill>
                <a:latin typeface="Lato"/>
                <a:ea typeface="Lato"/>
                <a:cs typeface="Lato"/>
                <a:sym typeface="Lato"/>
              </a:rPr>
              <a:t>It should be a different bitstream file</a:t>
            </a:r>
            <a:endParaRPr sz="1900">
              <a:solidFill>
                <a:schemeClr val="accent1"/>
              </a:solidFill>
              <a:latin typeface="Lato"/>
              <a:ea typeface="Lato"/>
              <a:cs typeface="Lato"/>
              <a:sym typeface="Lato"/>
            </a:endParaRPr>
          </a:p>
        </p:txBody>
      </p:sp>
      <p:sp>
        <p:nvSpPr>
          <p:cNvPr id="274" name="Google Shape;274;p34"/>
          <p:cNvSpPr txBox="1"/>
          <p:nvPr/>
        </p:nvSpPr>
        <p:spPr>
          <a:xfrm>
            <a:off x="206325" y="4598200"/>
            <a:ext cx="7515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FPGA Master Program</a:t>
            </a:r>
            <a:endParaRPr/>
          </a:p>
        </p:txBody>
      </p:sp>
      <p:sp>
        <p:nvSpPr>
          <p:cNvPr id="280" name="Google Shape;280;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python application is used to interact with the enigma machine</a:t>
            </a:r>
            <a:endParaRPr/>
          </a:p>
          <a:p>
            <a:pPr indent="0" lvl="0" marL="0" rtl="0" algn="l">
              <a:spcBef>
                <a:spcPts val="1200"/>
              </a:spcBef>
              <a:spcAft>
                <a:spcPts val="0"/>
              </a:spcAft>
              <a:buNone/>
            </a:pPr>
            <a:r>
              <a:rPr lang="en"/>
              <a:t>Users can write their own messages, these messages will be translated into an array of integers</a:t>
            </a:r>
            <a:endParaRPr/>
          </a:p>
          <a:p>
            <a:pPr indent="0" lvl="0" marL="0" rtl="0" algn="l">
              <a:spcBef>
                <a:spcPts val="1200"/>
              </a:spcBef>
              <a:spcAft>
                <a:spcPts val="0"/>
              </a:spcAft>
              <a:buNone/>
            </a:pPr>
            <a:r>
              <a:rPr lang="en"/>
              <a:t>Each integer represents a letter, with A being represented as 0 and Z being represented by 25</a:t>
            </a:r>
            <a:endParaRPr/>
          </a:p>
          <a:p>
            <a:pPr indent="0" lvl="0" marL="0" rtl="0" algn="l">
              <a:spcBef>
                <a:spcPts val="1200"/>
              </a:spcBef>
              <a:spcAft>
                <a:spcPts val="0"/>
              </a:spcAft>
              <a:buNone/>
            </a:pPr>
            <a:r>
              <a:rPr lang="en"/>
              <a:t>The program can handle and remember spaces and capital letters, but not punctuation</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15139" l="0" r="0" t="0"/>
          <a:stretch/>
        </p:blipFill>
        <p:spPr>
          <a:xfrm>
            <a:off x="353600" y="3006525"/>
            <a:ext cx="8132750" cy="1991375"/>
          </a:xfrm>
          <a:prstGeom prst="rect">
            <a:avLst/>
          </a:prstGeom>
          <a:noFill/>
          <a:ln>
            <a:noFill/>
          </a:ln>
        </p:spPr>
      </p:pic>
      <p:pic>
        <p:nvPicPr>
          <p:cNvPr id="286" name="Google Shape;286;p36"/>
          <p:cNvPicPr preferRelativeResize="0"/>
          <p:nvPr/>
        </p:nvPicPr>
        <p:blipFill>
          <a:blip r:embed="rId4">
            <a:alphaModFix/>
          </a:blip>
          <a:stretch>
            <a:fillRect/>
          </a:stretch>
        </p:blipFill>
        <p:spPr>
          <a:xfrm>
            <a:off x="2546505" y="490900"/>
            <a:ext cx="3690445" cy="2476076"/>
          </a:xfrm>
          <a:prstGeom prst="rect">
            <a:avLst/>
          </a:prstGeom>
          <a:noFill/>
          <a:ln>
            <a:noFill/>
          </a:ln>
        </p:spPr>
      </p:pic>
      <p:sp>
        <p:nvSpPr>
          <p:cNvPr id="287" name="Google Shape;287;p36"/>
          <p:cNvSpPr txBox="1"/>
          <p:nvPr>
            <p:ph type="title"/>
          </p:nvPr>
        </p:nvSpPr>
        <p:spPr>
          <a:xfrm>
            <a:off x="752025" y="797250"/>
            <a:ext cx="1021500" cy="5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1540"/>
              <a:t>The GUI</a:t>
            </a:r>
            <a:endParaRPr b="0" sz="1540"/>
          </a:p>
        </p:txBody>
      </p:sp>
      <p:sp>
        <p:nvSpPr>
          <p:cNvPr id="288" name="Google Shape;288;p36"/>
          <p:cNvSpPr txBox="1"/>
          <p:nvPr>
            <p:ph idx="1" type="body"/>
          </p:nvPr>
        </p:nvSpPr>
        <p:spPr>
          <a:xfrm>
            <a:off x="2615200" y="1913975"/>
            <a:ext cx="3178200" cy="105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Encrypted message returned by FPGA</a:t>
            </a:r>
            <a:endParaRPr/>
          </a:p>
        </p:txBody>
      </p:sp>
      <p:sp>
        <p:nvSpPr>
          <p:cNvPr id="289" name="Google Shape;289;p36"/>
          <p:cNvSpPr txBox="1"/>
          <p:nvPr>
            <p:ph type="title"/>
          </p:nvPr>
        </p:nvSpPr>
        <p:spPr>
          <a:xfrm>
            <a:off x="2677250" y="910125"/>
            <a:ext cx="23991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4285"/>
              <a:buNone/>
            </a:pPr>
            <a:r>
              <a:rPr b="0" lang="en" sz="1540"/>
              <a:t>Message to send to fpga</a:t>
            </a:r>
            <a:endParaRPr b="0" sz="1540"/>
          </a:p>
        </p:txBody>
      </p:sp>
      <p:sp>
        <p:nvSpPr>
          <p:cNvPr id="290" name="Google Shape;290;p36"/>
          <p:cNvSpPr txBox="1"/>
          <p:nvPr>
            <p:ph type="title"/>
          </p:nvPr>
        </p:nvSpPr>
        <p:spPr>
          <a:xfrm>
            <a:off x="830975" y="1244125"/>
            <a:ext cx="1021500" cy="5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b="0" lang="en" sz="885"/>
              <a:t>“Utilitarian”</a:t>
            </a:r>
            <a:endParaRPr b="0" sz="786"/>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2681500" y="480325"/>
            <a:ext cx="2899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encoding</a:t>
            </a:r>
            <a:endParaRPr/>
          </a:p>
        </p:txBody>
      </p:sp>
      <p:sp>
        <p:nvSpPr>
          <p:cNvPr id="296" name="Google Shape;296;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7" name="Google Shape;297;p37"/>
          <p:cNvPicPr preferRelativeResize="0"/>
          <p:nvPr/>
        </p:nvPicPr>
        <p:blipFill>
          <a:blip r:embed="rId3">
            <a:alphaModFix/>
          </a:blip>
          <a:stretch>
            <a:fillRect/>
          </a:stretch>
        </p:blipFill>
        <p:spPr>
          <a:xfrm>
            <a:off x="493950" y="941125"/>
            <a:ext cx="7994926" cy="406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2844600" y="567750"/>
            <a:ext cx="3454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transmission</a:t>
            </a:r>
            <a:endParaRPr/>
          </a:p>
        </p:txBody>
      </p:sp>
      <p:pic>
        <p:nvPicPr>
          <p:cNvPr id="303" name="Google Shape;303;p38"/>
          <p:cNvPicPr preferRelativeResize="0"/>
          <p:nvPr/>
        </p:nvPicPr>
        <p:blipFill>
          <a:blip r:embed="rId3">
            <a:alphaModFix/>
          </a:blip>
          <a:stretch>
            <a:fillRect/>
          </a:stretch>
        </p:blipFill>
        <p:spPr>
          <a:xfrm>
            <a:off x="832064" y="1270675"/>
            <a:ext cx="7479883" cy="3580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39" title="EC551_Final_vid.mp4">
            <a:hlinkClick r:id="rId3"/>
          </p:cNvPr>
          <p:cNvPicPr preferRelativeResize="0"/>
          <p:nvPr/>
        </p:nvPicPr>
        <p:blipFill>
          <a:blip r:embed="rId4">
            <a:alphaModFix/>
          </a:blip>
          <a:stretch>
            <a:fillRect/>
          </a:stretch>
        </p:blipFill>
        <p:spPr>
          <a:xfrm>
            <a:off x="168763" y="49788"/>
            <a:ext cx="8806475" cy="504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Successes</a:t>
            </a:r>
            <a:endParaRPr/>
          </a:p>
        </p:txBody>
      </p:sp>
      <p:sp>
        <p:nvSpPr>
          <p:cNvPr id="316" name="Google Shape;316;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17500" lvl="0" marL="457200" rtl="0" algn="l">
              <a:spcBef>
                <a:spcPts val="0"/>
              </a:spcBef>
              <a:spcAft>
                <a:spcPts val="0"/>
              </a:spcAft>
              <a:buSzPct val="100000"/>
              <a:buChar char="●"/>
            </a:pPr>
            <a:r>
              <a:rPr lang="en" sz="5600"/>
              <a:t>Successful</a:t>
            </a:r>
            <a:r>
              <a:rPr lang="en" sz="5600"/>
              <a:t> implementation of the Enigma machine in the FPGA</a:t>
            </a:r>
            <a:endParaRPr sz="5600"/>
          </a:p>
          <a:p>
            <a:pPr indent="-317500" lvl="0" marL="457200" rtl="0" algn="l">
              <a:spcBef>
                <a:spcPts val="0"/>
              </a:spcBef>
              <a:spcAft>
                <a:spcPts val="0"/>
              </a:spcAft>
              <a:buSzPct val="100000"/>
              <a:buChar char="●"/>
            </a:pPr>
            <a:r>
              <a:rPr lang="en" sz="5600"/>
              <a:t>Decryption of rotors from back to front using encrypted data and the positions of the rotors. Shown in simulation.</a:t>
            </a:r>
            <a:endParaRPr sz="5600"/>
          </a:p>
          <a:p>
            <a:pPr indent="-317500" lvl="0" marL="457200" rtl="0" algn="l">
              <a:spcBef>
                <a:spcPts val="0"/>
              </a:spcBef>
              <a:spcAft>
                <a:spcPts val="0"/>
              </a:spcAft>
              <a:buSzPct val="100000"/>
              <a:buChar char="●"/>
            </a:pPr>
            <a:r>
              <a:rPr lang="en" sz="5600"/>
              <a:t>UART communication with the FPGA is complete</a:t>
            </a:r>
            <a:endParaRPr sz="5600"/>
          </a:p>
          <a:p>
            <a:pPr indent="-317500" lvl="0" marL="457200" rtl="0" algn="l">
              <a:spcBef>
                <a:spcPts val="0"/>
              </a:spcBef>
              <a:spcAft>
                <a:spcPts val="0"/>
              </a:spcAft>
              <a:buSzPct val="100000"/>
              <a:buChar char="●"/>
            </a:pPr>
            <a:r>
              <a:rPr lang="en" sz="5600"/>
              <a:t>Successful</a:t>
            </a:r>
            <a:r>
              <a:rPr lang="en" sz="5600"/>
              <a:t> implementation of encryption and decryption state on a FPGA</a:t>
            </a:r>
            <a:endParaRPr sz="5600"/>
          </a:p>
          <a:p>
            <a:pPr indent="-317500" lvl="0" marL="457200" rtl="0" algn="l">
              <a:spcBef>
                <a:spcPts val="0"/>
              </a:spcBef>
              <a:spcAft>
                <a:spcPts val="0"/>
              </a:spcAft>
              <a:buSzPct val="100000"/>
              <a:buChar char="●"/>
            </a:pPr>
            <a:r>
              <a:rPr lang="en" sz="5600"/>
              <a:t>Implementation of a python master program is complete</a:t>
            </a:r>
            <a:endParaRPr sz="5600"/>
          </a:p>
          <a:p>
            <a:pPr indent="-317500" lvl="0" marL="457200" rtl="0" algn="l">
              <a:spcBef>
                <a:spcPts val="0"/>
              </a:spcBef>
              <a:spcAft>
                <a:spcPts val="0"/>
              </a:spcAft>
              <a:buSzPct val="100000"/>
              <a:buChar char="●"/>
            </a:pPr>
            <a:r>
              <a:rPr lang="en" sz="5600"/>
              <a:t>Full support for english alphabet, including capital letters, and spaces</a:t>
            </a:r>
            <a:endParaRPr sz="5600"/>
          </a:p>
          <a:p>
            <a:pPr indent="-317500" lvl="0" marL="457200" rtl="0" algn="l">
              <a:spcBef>
                <a:spcPts val="0"/>
              </a:spcBef>
              <a:spcAft>
                <a:spcPts val="0"/>
              </a:spcAft>
              <a:buSzPct val="100000"/>
              <a:buChar char="●"/>
            </a:pPr>
            <a:r>
              <a:rPr lang="en" sz="5600"/>
              <a:t>Successful circuit</a:t>
            </a:r>
            <a:r>
              <a:rPr lang="en" sz="5600"/>
              <a:t> timing despite being a combinatorial loop</a:t>
            </a:r>
            <a:endParaRPr sz="5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7" name="Google Shape;317;p40"/>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Failures/ or in progress</a:t>
            </a:r>
            <a:endParaRPr/>
          </a:p>
        </p:txBody>
      </p:sp>
      <p:sp>
        <p:nvSpPr>
          <p:cNvPr id="323" name="Google Shape;323;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Rotation triggered by input bit streams.</a:t>
            </a:r>
            <a:endParaRPr/>
          </a:p>
          <a:p>
            <a:pPr indent="0" lvl="0" marL="0" rtl="0" algn="l">
              <a:spcBef>
                <a:spcPts val="1200"/>
              </a:spcBef>
              <a:spcAft>
                <a:spcPts val="0"/>
              </a:spcAft>
              <a:buNone/>
            </a:pPr>
            <a:r>
              <a:rPr lang="en"/>
              <a:t>VGA display hasn’t been set up yet.</a:t>
            </a:r>
            <a:endParaRPr/>
          </a:p>
          <a:p>
            <a:pPr indent="0" lvl="0" marL="0" rtl="0" algn="l">
              <a:spcBef>
                <a:spcPts val="1200"/>
              </a:spcBef>
              <a:spcAft>
                <a:spcPts val="1200"/>
              </a:spcAft>
              <a:buNone/>
            </a:pPr>
            <a:r>
              <a:rPr lang="en"/>
              <a:t>Reverse rotation has some bugs.</a:t>
            </a:r>
            <a:endParaRPr/>
          </a:p>
        </p:txBody>
      </p:sp>
      <p:sp>
        <p:nvSpPr>
          <p:cNvPr id="324" name="Google Shape;324;p41"/>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55575" y="4701625"/>
            <a:ext cx="14817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 Mayra and shizhe </a:t>
            </a:r>
            <a:endParaRPr sz="1300">
              <a:solidFill>
                <a:schemeClr val="accent1"/>
              </a:solidFill>
              <a:latin typeface="Lato"/>
              <a:ea typeface="Lato"/>
              <a:cs typeface="Lato"/>
              <a:sym typeface="Lato"/>
            </a:endParaRPr>
          </a:p>
        </p:txBody>
      </p:sp>
      <p:pic>
        <p:nvPicPr>
          <p:cNvPr id="100" name="Google Shape;100;p15"/>
          <p:cNvPicPr preferRelativeResize="0"/>
          <p:nvPr/>
        </p:nvPicPr>
        <p:blipFill>
          <a:blip r:embed="rId3">
            <a:alphaModFix/>
          </a:blip>
          <a:stretch>
            <a:fillRect/>
          </a:stretch>
        </p:blipFill>
        <p:spPr>
          <a:xfrm>
            <a:off x="190525" y="542400"/>
            <a:ext cx="6573500" cy="4058700"/>
          </a:xfrm>
          <a:prstGeom prst="rect">
            <a:avLst/>
          </a:prstGeom>
          <a:noFill/>
          <a:ln>
            <a:noFill/>
          </a:ln>
        </p:spPr>
      </p:pic>
      <p:sp>
        <p:nvSpPr>
          <p:cNvPr id="101" name="Google Shape;101;p15"/>
          <p:cNvSpPr txBox="1"/>
          <p:nvPr/>
        </p:nvSpPr>
        <p:spPr>
          <a:xfrm>
            <a:off x="7563550" y="1521650"/>
            <a:ext cx="1481700" cy="22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02" name="Google Shape;102;p15"/>
          <p:cNvSpPr txBox="1"/>
          <p:nvPr/>
        </p:nvSpPr>
        <p:spPr>
          <a:xfrm>
            <a:off x="6994600" y="651475"/>
            <a:ext cx="1874100" cy="20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Discover the power of privacy with our cypher machine. Secure, reliable. Safe to use. Changing the way of communication!!</a:t>
            </a:r>
            <a:endParaRPr sz="180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in 5 days from now]</a:t>
            </a:r>
            <a:endParaRPr/>
          </a:p>
        </p:txBody>
      </p:sp>
      <p:sp>
        <p:nvSpPr>
          <p:cNvPr id="330" name="Google Shape;330;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 reverse rotation and decryption.</a:t>
            </a:r>
            <a:endParaRPr/>
          </a:p>
          <a:p>
            <a:pPr indent="0" lvl="0" marL="0" rtl="0" algn="l">
              <a:spcBef>
                <a:spcPts val="1200"/>
              </a:spcBef>
              <a:spcAft>
                <a:spcPts val="0"/>
              </a:spcAft>
              <a:buNone/>
            </a:pPr>
            <a:r>
              <a:rPr lang="en"/>
              <a:t>Make Uart trigger the rotation</a:t>
            </a:r>
            <a:endParaRPr/>
          </a:p>
          <a:p>
            <a:pPr indent="0" lvl="0" marL="0" rtl="0" algn="l">
              <a:spcBef>
                <a:spcPts val="1200"/>
              </a:spcBef>
              <a:spcAft>
                <a:spcPts val="1200"/>
              </a:spcAft>
              <a:buNone/>
            </a:pPr>
            <a:r>
              <a:rPr lang="en"/>
              <a:t>Display through VGA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3"/>
          <p:cNvSpPr txBox="1"/>
          <p:nvPr>
            <p:ph type="title"/>
          </p:nvPr>
        </p:nvSpPr>
        <p:spPr>
          <a:xfrm>
            <a:off x="147825" y="155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336" name="Google Shape;336;p43"/>
          <p:cNvPicPr preferRelativeResize="0"/>
          <p:nvPr/>
        </p:nvPicPr>
        <p:blipFill>
          <a:blip r:embed="rId4">
            <a:alphaModFix/>
          </a:blip>
          <a:stretch>
            <a:fillRect/>
          </a:stretch>
        </p:blipFill>
        <p:spPr>
          <a:xfrm>
            <a:off x="3287450" y="3622100"/>
            <a:ext cx="1847074" cy="1377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619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Architecture:Traditional</a:t>
            </a:r>
            <a:endParaRPr/>
          </a:p>
        </p:txBody>
      </p:sp>
      <p:pic>
        <p:nvPicPr>
          <p:cNvPr id="108" name="Google Shape;108;p16"/>
          <p:cNvPicPr preferRelativeResize="0"/>
          <p:nvPr/>
        </p:nvPicPr>
        <p:blipFill>
          <a:blip r:embed="rId3">
            <a:alphaModFix/>
          </a:blip>
          <a:stretch>
            <a:fillRect/>
          </a:stretch>
        </p:blipFill>
        <p:spPr>
          <a:xfrm>
            <a:off x="822650" y="1329300"/>
            <a:ext cx="4118170" cy="2984850"/>
          </a:xfrm>
          <a:prstGeom prst="rect">
            <a:avLst/>
          </a:prstGeom>
          <a:noFill/>
          <a:ln>
            <a:noFill/>
          </a:ln>
        </p:spPr>
      </p:pic>
      <p:sp>
        <p:nvSpPr>
          <p:cNvPr id="109" name="Google Shape;109;p16"/>
          <p:cNvSpPr txBox="1"/>
          <p:nvPr/>
        </p:nvSpPr>
        <p:spPr>
          <a:xfrm>
            <a:off x="4940825" y="1329300"/>
            <a:ext cx="3963000" cy="3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This is the most common Enigma Machine that was used by people.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 key is pressed on the keyboard,  and then is sent to the plugboard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Plugboard, letter will be mapped through ROTOR3-&gt;ROTOR2-&gt;ROTOR1.</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Reflector has the same mechanism as Plugboard.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the Reflector, the letter will be mapped in reverse through </a:t>
            </a:r>
            <a:r>
              <a:rPr lang="en" sz="1300">
                <a:solidFill>
                  <a:schemeClr val="accent1"/>
                </a:solidFill>
                <a:latin typeface="Lato"/>
                <a:ea typeface="Lato"/>
                <a:cs typeface="Lato"/>
                <a:sym typeface="Lato"/>
              </a:rPr>
              <a:t>ROTOR1-&gt;ROTOR2-&gt;ROTOR3.</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the last rotor, the letter will be mapped through Plugboard again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light on lampboard will turn on for the corresponding encrypted letter.</a:t>
            </a:r>
            <a:endParaRPr sz="1300">
              <a:solidFill>
                <a:schemeClr val="accent1"/>
              </a:solidFill>
              <a:latin typeface="Lato"/>
              <a:ea typeface="Lato"/>
              <a:cs typeface="Lato"/>
              <a:sym typeface="Lato"/>
            </a:endParaRPr>
          </a:p>
        </p:txBody>
      </p:sp>
      <p:sp>
        <p:nvSpPr>
          <p:cNvPr id="110" name="Google Shape;110;p16"/>
          <p:cNvSpPr txBox="1"/>
          <p:nvPr/>
        </p:nvSpPr>
        <p:spPr>
          <a:xfrm>
            <a:off x="65250" y="4764650"/>
            <a:ext cx="6624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Level Architecture</a:t>
            </a:r>
            <a:endParaRPr/>
          </a:p>
        </p:txBody>
      </p:sp>
      <p:pic>
        <p:nvPicPr>
          <p:cNvPr id="116" name="Google Shape;116;p17"/>
          <p:cNvPicPr preferRelativeResize="0"/>
          <p:nvPr/>
        </p:nvPicPr>
        <p:blipFill>
          <a:blip r:embed="rId3">
            <a:alphaModFix/>
          </a:blip>
          <a:stretch>
            <a:fillRect/>
          </a:stretch>
        </p:blipFill>
        <p:spPr>
          <a:xfrm>
            <a:off x="3014275" y="1157750"/>
            <a:ext cx="5998940" cy="3825499"/>
          </a:xfrm>
          <a:prstGeom prst="rect">
            <a:avLst/>
          </a:prstGeom>
          <a:noFill/>
          <a:ln>
            <a:noFill/>
          </a:ln>
        </p:spPr>
      </p:pic>
      <p:sp>
        <p:nvSpPr>
          <p:cNvPr id="117" name="Google Shape;117;p17"/>
          <p:cNvSpPr txBox="1"/>
          <p:nvPr/>
        </p:nvSpPr>
        <p:spPr>
          <a:xfrm>
            <a:off x="69150" y="486207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
        <p:nvSpPr>
          <p:cNvPr id="118" name="Google Shape;118;p17"/>
          <p:cNvSpPr txBox="1"/>
          <p:nvPr/>
        </p:nvSpPr>
        <p:spPr>
          <a:xfrm>
            <a:off x="253525" y="1291100"/>
            <a:ext cx="2650200" cy="3183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Data sent and received by python program through</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9600 Baud Rate UART</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Combinational Cipher Core</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Clk and pipeline free</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Triggered on new input</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28K Dual Port BRAM </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12 bits RGB 4: 4: 4 data</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4096 different colors</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640 x 480 VGA</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Mapping 16 pixels to 1 addr</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Clk Engine</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Drive peripherals</a:t>
            </a:r>
            <a:r>
              <a:rPr lang="en" sz="1200">
                <a:solidFill>
                  <a:schemeClr val="accent1"/>
                </a:solidFill>
                <a:latin typeface="Lato"/>
                <a:ea typeface="Lato"/>
                <a:cs typeface="Lato"/>
                <a:sym typeface="Lato"/>
              </a:rPr>
              <a:t> </a:t>
            </a:r>
            <a:endParaRPr sz="12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3052675" y="868613"/>
            <a:ext cx="5660974" cy="3996925"/>
          </a:xfrm>
          <a:prstGeom prst="rect">
            <a:avLst/>
          </a:prstGeom>
          <a:noFill/>
          <a:ln>
            <a:noFill/>
          </a:ln>
        </p:spPr>
      </p:pic>
      <p:sp>
        <p:nvSpPr>
          <p:cNvPr id="124" name="Google Shape;124;p18"/>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Architecture in FPGA</a:t>
            </a:r>
            <a:endParaRPr/>
          </a:p>
        </p:txBody>
      </p:sp>
      <p:sp>
        <p:nvSpPr>
          <p:cNvPr id="125" name="Google Shape;125;p18"/>
          <p:cNvSpPr txBox="1"/>
          <p:nvPr/>
        </p:nvSpPr>
        <p:spPr>
          <a:xfrm>
            <a:off x="49650" y="4803525"/>
            <a:ext cx="13209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&amp; Shizhe</a:t>
            </a:r>
            <a:endParaRPr sz="1300">
              <a:solidFill>
                <a:schemeClr val="accent1"/>
              </a:solidFill>
              <a:latin typeface="Lato"/>
              <a:ea typeface="Lato"/>
              <a:cs typeface="Lato"/>
              <a:sym typeface="Lato"/>
            </a:endParaRPr>
          </a:p>
        </p:txBody>
      </p:sp>
      <p:sp>
        <p:nvSpPr>
          <p:cNvPr id="126" name="Google Shape;126;p18"/>
          <p:cNvSpPr txBox="1"/>
          <p:nvPr/>
        </p:nvSpPr>
        <p:spPr>
          <a:xfrm>
            <a:off x="175125" y="1275425"/>
            <a:ext cx="31440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Rotation Engine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drives the position of all Rotors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triggered by data_out &amp; rx_ack</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Rotor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Dynamic Mapping based 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its position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Moves</a:t>
            </a:r>
            <a:r>
              <a:rPr lang="en" sz="1300">
                <a:solidFill>
                  <a:schemeClr val="accent1"/>
                </a:solidFill>
                <a:latin typeface="Lato"/>
                <a:ea typeface="Lato"/>
                <a:cs typeface="Lato"/>
                <a:sym typeface="Lato"/>
              </a:rPr>
              <a:t> one step further after each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input, 26 different positions for each rotor</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Plugboard</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Reconfigurable</a:t>
            </a:r>
            <a:r>
              <a:rPr lang="en" sz="1300">
                <a:solidFill>
                  <a:schemeClr val="accent1"/>
                </a:solidFill>
                <a:latin typeface="Lato"/>
                <a:ea typeface="Lato"/>
                <a:cs typeface="Lato"/>
                <a:sym typeface="Lato"/>
              </a:rPr>
              <a:t> Mapping</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GUI Engines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Collect rotor setup &amp; position</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Collect data_out</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Modify RAM for visuals</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3007000" y="868625"/>
            <a:ext cx="5706650" cy="4029199"/>
          </a:xfrm>
          <a:prstGeom prst="rect">
            <a:avLst/>
          </a:prstGeom>
          <a:noFill/>
          <a:ln>
            <a:noFill/>
          </a:ln>
        </p:spPr>
      </p:pic>
      <p:sp>
        <p:nvSpPr>
          <p:cNvPr id="132" name="Google Shape;132;p19"/>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Decipher </a:t>
            </a:r>
            <a:r>
              <a:rPr lang="en"/>
              <a:t>Enigma </a:t>
            </a:r>
            <a:endParaRPr/>
          </a:p>
        </p:txBody>
      </p:sp>
      <p:sp>
        <p:nvSpPr>
          <p:cNvPr id="133" name="Google Shape;133;p19"/>
          <p:cNvSpPr txBox="1"/>
          <p:nvPr/>
        </p:nvSpPr>
        <p:spPr>
          <a:xfrm>
            <a:off x="49650" y="4803525"/>
            <a:ext cx="118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Long&amp;Shizhe </a:t>
            </a:r>
            <a:endParaRPr sz="1300">
              <a:solidFill>
                <a:schemeClr val="accent1"/>
              </a:solidFill>
              <a:latin typeface="Lato"/>
              <a:ea typeface="Lato"/>
              <a:cs typeface="Lato"/>
              <a:sym typeface="Lato"/>
            </a:endParaRPr>
          </a:p>
        </p:txBody>
      </p:sp>
      <p:sp>
        <p:nvSpPr>
          <p:cNvPr id="134" name="Google Shape;134;p19"/>
          <p:cNvSpPr txBox="1"/>
          <p:nvPr/>
        </p:nvSpPr>
        <p:spPr>
          <a:xfrm>
            <a:off x="182950" y="1651775"/>
            <a:ext cx="35595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Verilog confines</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Non-</a:t>
            </a:r>
            <a:r>
              <a:rPr lang="en" sz="1300">
                <a:solidFill>
                  <a:schemeClr val="accent1"/>
                </a:solidFill>
                <a:latin typeface="Lato"/>
                <a:ea typeface="Lato"/>
                <a:cs typeface="Lato"/>
                <a:sym typeface="Lato"/>
              </a:rPr>
              <a:t>reversible</a:t>
            </a:r>
            <a:r>
              <a:rPr lang="en" sz="1300">
                <a:solidFill>
                  <a:schemeClr val="accent1"/>
                </a:solidFill>
                <a:latin typeface="Lato"/>
                <a:ea typeface="Lato"/>
                <a:cs typeface="Lato"/>
                <a:sym typeface="Lato"/>
              </a:rPr>
              <a:t> wire route</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New instance for decipher</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Reversed routing</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Retrograde entry  to “Backward”</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Original code out from “Onward”</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Rotor &amp; Plugboard</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Reconfigurable Mapping</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Mapping</a:t>
            </a:r>
            <a:endParaRPr/>
          </a:p>
        </p:txBody>
      </p:sp>
      <p:sp>
        <p:nvSpPr>
          <p:cNvPr id="140" name="Google Shape;140;p20"/>
          <p:cNvSpPr txBox="1"/>
          <p:nvPr/>
        </p:nvSpPr>
        <p:spPr>
          <a:xfrm>
            <a:off x="49650" y="4803525"/>
            <a:ext cx="13095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 </a:t>
            </a:r>
            <a:endParaRPr sz="1300">
              <a:solidFill>
                <a:schemeClr val="accent1"/>
              </a:solidFill>
              <a:latin typeface="Lato"/>
              <a:ea typeface="Lato"/>
              <a:cs typeface="Lato"/>
              <a:sym typeface="Lato"/>
            </a:endParaRPr>
          </a:p>
        </p:txBody>
      </p:sp>
      <p:sp>
        <p:nvSpPr>
          <p:cNvPr id="141" name="Google Shape;141;p20"/>
          <p:cNvSpPr txBox="1"/>
          <p:nvPr/>
        </p:nvSpPr>
        <p:spPr>
          <a:xfrm>
            <a:off x="269200" y="1526325"/>
            <a:ext cx="3379500" cy="29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Mapping:</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Map each character accordingly by  (input</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stream+current position)</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Rotor Mapping differs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Reversible by reverse rotation</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To avoid the mapping out of index problem, we do an increment of index but simply it is just shifting the bits.</a:t>
            </a:r>
            <a:endParaRPr sz="1300">
              <a:solidFill>
                <a:schemeClr val="accent1"/>
              </a:solidFill>
              <a:latin typeface="Lato"/>
              <a:ea typeface="Lato"/>
              <a:cs typeface="Lato"/>
              <a:sym typeface="Lato"/>
            </a:endParaRPr>
          </a:p>
        </p:txBody>
      </p:sp>
      <p:pic>
        <p:nvPicPr>
          <p:cNvPr id="142" name="Google Shape;142;p20"/>
          <p:cNvPicPr preferRelativeResize="0"/>
          <p:nvPr/>
        </p:nvPicPr>
        <p:blipFill>
          <a:blip r:embed="rId3">
            <a:alphaModFix/>
          </a:blip>
          <a:stretch>
            <a:fillRect/>
          </a:stretch>
        </p:blipFill>
        <p:spPr>
          <a:xfrm>
            <a:off x="4572000" y="1526325"/>
            <a:ext cx="3509374" cy="248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a:t>
            </a:r>
            <a:endParaRPr/>
          </a:p>
        </p:txBody>
      </p:sp>
      <p:sp>
        <p:nvSpPr>
          <p:cNvPr id="148" name="Google Shape;148;p21"/>
          <p:cNvSpPr txBox="1"/>
          <p:nvPr>
            <p:ph idx="1" type="body"/>
          </p:nvPr>
        </p:nvSpPr>
        <p:spPr>
          <a:xfrm>
            <a:off x="337400" y="2102400"/>
            <a:ext cx="2501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Starting from the upper left corner, refresh pixels by lines</a:t>
            </a:r>
            <a:endParaRPr/>
          </a:p>
          <a:p>
            <a:pPr indent="0" lvl="0" marL="0" rtl="0" algn="l">
              <a:spcBef>
                <a:spcPts val="1200"/>
              </a:spcBef>
              <a:spcAft>
                <a:spcPts val="0"/>
              </a:spcAft>
              <a:buNone/>
            </a:pPr>
            <a:r>
              <a:rPr lang="en"/>
              <a:t>Hsync triggered when reach end of a line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9" name="Google Shape;149;p21"/>
          <p:cNvPicPr preferRelativeResize="0"/>
          <p:nvPr/>
        </p:nvPicPr>
        <p:blipFill>
          <a:blip r:embed="rId3">
            <a:alphaModFix/>
          </a:blip>
          <a:stretch>
            <a:fillRect/>
          </a:stretch>
        </p:blipFill>
        <p:spPr>
          <a:xfrm>
            <a:off x="3387723" y="1318648"/>
            <a:ext cx="5309550" cy="3244300"/>
          </a:xfrm>
          <a:prstGeom prst="rect">
            <a:avLst/>
          </a:prstGeom>
          <a:noFill/>
          <a:ln>
            <a:noFill/>
          </a:ln>
        </p:spPr>
      </p:pic>
      <p:pic>
        <p:nvPicPr>
          <p:cNvPr id="150" name="Google Shape;150;p21"/>
          <p:cNvPicPr preferRelativeResize="0"/>
          <p:nvPr/>
        </p:nvPicPr>
        <p:blipFill>
          <a:blip r:embed="rId4">
            <a:alphaModFix/>
          </a:blip>
          <a:stretch>
            <a:fillRect/>
          </a:stretch>
        </p:blipFill>
        <p:spPr>
          <a:xfrm>
            <a:off x="3387725" y="980624"/>
            <a:ext cx="5309551" cy="3822902"/>
          </a:xfrm>
          <a:prstGeom prst="rect">
            <a:avLst/>
          </a:prstGeom>
          <a:noFill/>
          <a:ln>
            <a:noFill/>
          </a:ln>
        </p:spPr>
      </p:pic>
      <p:cxnSp>
        <p:nvCxnSpPr>
          <p:cNvPr id="151" name="Google Shape;151;p21"/>
          <p:cNvCxnSpPr/>
          <p:nvPr/>
        </p:nvCxnSpPr>
        <p:spPr>
          <a:xfrm flipH="1" rot="10800000">
            <a:off x="3099700" y="10795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2" name="Google Shape;152;p21"/>
          <p:cNvCxnSpPr/>
          <p:nvPr/>
        </p:nvCxnSpPr>
        <p:spPr>
          <a:xfrm flipH="1" rot="10800000">
            <a:off x="3118900" y="1901775"/>
            <a:ext cx="5724600" cy="7500"/>
          </a:xfrm>
          <a:prstGeom prst="straightConnector1">
            <a:avLst/>
          </a:prstGeom>
          <a:noFill/>
          <a:ln cap="flat" cmpd="sng" w="38100">
            <a:solidFill>
              <a:schemeClr val="dk1"/>
            </a:solidFill>
            <a:prstDash val="solid"/>
            <a:round/>
            <a:headEnd len="med" w="med" type="none"/>
            <a:tailEnd len="med" w="med" type="triangle"/>
          </a:ln>
        </p:spPr>
      </p:cxnSp>
      <p:cxnSp>
        <p:nvCxnSpPr>
          <p:cNvPr id="153" name="Google Shape;153;p21"/>
          <p:cNvCxnSpPr/>
          <p:nvPr/>
        </p:nvCxnSpPr>
        <p:spPr>
          <a:xfrm flipH="1" rot="10800000">
            <a:off x="3099700" y="26509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4" name="Google Shape;154;p21"/>
          <p:cNvCxnSpPr/>
          <p:nvPr/>
        </p:nvCxnSpPr>
        <p:spPr>
          <a:xfrm flipH="1" rot="10800000">
            <a:off x="3099700" y="341597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5" name="Google Shape;155;p21"/>
          <p:cNvCxnSpPr/>
          <p:nvPr/>
        </p:nvCxnSpPr>
        <p:spPr>
          <a:xfrm flipH="1" rot="10800000">
            <a:off x="3099700" y="42223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6" name="Google Shape;156;p21"/>
          <p:cNvCxnSpPr/>
          <p:nvPr/>
        </p:nvCxnSpPr>
        <p:spPr>
          <a:xfrm flipH="1">
            <a:off x="3148800" y="1084100"/>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7" name="Google Shape;157;p21"/>
          <p:cNvCxnSpPr/>
          <p:nvPr/>
        </p:nvCxnSpPr>
        <p:spPr>
          <a:xfrm flipH="1">
            <a:off x="3050750" y="1934350"/>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8" name="Google Shape;158;p21"/>
          <p:cNvCxnSpPr/>
          <p:nvPr/>
        </p:nvCxnSpPr>
        <p:spPr>
          <a:xfrm flipH="1">
            <a:off x="3099700" y="2641788"/>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9" name="Google Shape;159;p21"/>
          <p:cNvCxnSpPr/>
          <p:nvPr/>
        </p:nvCxnSpPr>
        <p:spPr>
          <a:xfrm flipH="1">
            <a:off x="3099700" y="3448550"/>
            <a:ext cx="5687400" cy="792600"/>
          </a:xfrm>
          <a:prstGeom prst="straightConnector1">
            <a:avLst/>
          </a:prstGeom>
          <a:noFill/>
          <a:ln cap="flat" cmpd="sng" w="9525">
            <a:solidFill>
              <a:schemeClr val="dk2"/>
            </a:solidFill>
            <a:prstDash val="dash"/>
            <a:round/>
            <a:headEnd len="med" w="med" type="none"/>
            <a:tailEnd len="med" w="med" type="triangle"/>
          </a:ln>
        </p:spPr>
      </p:cxnSp>
      <p:sp>
        <p:nvSpPr>
          <p:cNvPr id="160" name="Google Shape;160;p21"/>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